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74" r:id="rId9"/>
    <p:sldId id="263" r:id="rId10"/>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825500" rtl="0" fontAlgn="auto" latinLnBrk="0" hangingPunct="0">
      <a:lnSpc>
        <a:spcPct val="100000"/>
      </a:lnSpc>
      <a:spcBef>
        <a:spcPts val="0"/>
      </a:spcBef>
      <a:spcAft>
        <a:spcPts val="0"/>
      </a:spcAft>
      <a:buClrTx/>
      <a:buSzTx/>
      <a:buFontTx/>
      <a:buNone/>
      <a:tabLst/>
      <a:defRPr kumimoji="0" sz="3600" b="0" i="0" u="none" strike="noStrike" cap="all" spc="1188" normalizeH="0" baseline="0">
        <a:ln>
          <a:noFill/>
        </a:ln>
        <a:solidFill>
          <a:srgbClr val="AFAFAF"/>
        </a:solidFill>
        <a:effectLst/>
        <a:uFillTx/>
        <a:latin typeface="+mn-lt"/>
        <a:ea typeface="+mn-ea"/>
        <a:cs typeface="+mn-cs"/>
        <a:sym typeface="Helvetica"/>
      </a:defRPr>
    </a:lvl1pPr>
    <a:lvl2pPr marL="0" marR="0" indent="228600" algn="l" defTabSz="825500" rtl="0" fontAlgn="auto" latinLnBrk="0" hangingPunct="0">
      <a:lnSpc>
        <a:spcPct val="100000"/>
      </a:lnSpc>
      <a:spcBef>
        <a:spcPts val="0"/>
      </a:spcBef>
      <a:spcAft>
        <a:spcPts val="0"/>
      </a:spcAft>
      <a:buClrTx/>
      <a:buSzTx/>
      <a:buFontTx/>
      <a:buNone/>
      <a:tabLst/>
      <a:defRPr kumimoji="0" sz="3600" b="0" i="0" u="none" strike="noStrike" cap="all" spc="1188" normalizeH="0" baseline="0">
        <a:ln>
          <a:noFill/>
        </a:ln>
        <a:solidFill>
          <a:srgbClr val="AFAFAF"/>
        </a:solidFill>
        <a:effectLst/>
        <a:uFillTx/>
        <a:latin typeface="+mn-lt"/>
        <a:ea typeface="+mn-ea"/>
        <a:cs typeface="+mn-cs"/>
        <a:sym typeface="Helvetica"/>
      </a:defRPr>
    </a:lvl2pPr>
    <a:lvl3pPr marL="0" marR="0" indent="457200" algn="l" defTabSz="825500" rtl="0" fontAlgn="auto" latinLnBrk="0" hangingPunct="0">
      <a:lnSpc>
        <a:spcPct val="100000"/>
      </a:lnSpc>
      <a:spcBef>
        <a:spcPts val="0"/>
      </a:spcBef>
      <a:spcAft>
        <a:spcPts val="0"/>
      </a:spcAft>
      <a:buClrTx/>
      <a:buSzTx/>
      <a:buFontTx/>
      <a:buNone/>
      <a:tabLst/>
      <a:defRPr kumimoji="0" sz="3600" b="0" i="0" u="none" strike="noStrike" cap="all" spc="1188" normalizeH="0" baseline="0">
        <a:ln>
          <a:noFill/>
        </a:ln>
        <a:solidFill>
          <a:srgbClr val="AFAFAF"/>
        </a:solidFill>
        <a:effectLst/>
        <a:uFillTx/>
        <a:latin typeface="+mn-lt"/>
        <a:ea typeface="+mn-ea"/>
        <a:cs typeface="+mn-cs"/>
        <a:sym typeface="Helvetica"/>
      </a:defRPr>
    </a:lvl3pPr>
    <a:lvl4pPr marL="0" marR="0" indent="685800" algn="l" defTabSz="825500" rtl="0" fontAlgn="auto" latinLnBrk="0" hangingPunct="0">
      <a:lnSpc>
        <a:spcPct val="100000"/>
      </a:lnSpc>
      <a:spcBef>
        <a:spcPts val="0"/>
      </a:spcBef>
      <a:spcAft>
        <a:spcPts val="0"/>
      </a:spcAft>
      <a:buClrTx/>
      <a:buSzTx/>
      <a:buFontTx/>
      <a:buNone/>
      <a:tabLst/>
      <a:defRPr kumimoji="0" sz="3600" b="0" i="0" u="none" strike="noStrike" cap="all" spc="1188" normalizeH="0" baseline="0">
        <a:ln>
          <a:noFill/>
        </a:ln>
        <a:solidFill>
          <a:srgbClr val="AFAFAF"/>
        </a:solidFill>
        <a:effectLst/>
        <a:uFillTx/>
        <a:latin typeface="+mn-lt"/>
        <a:ea typeface="+mn-ea"/>
        <a:cs typeface="+mn-cs"/>
        <a:sym typeface="Helvetica"/>
      </a:defRPr>
    </a:lvl4pPr>
    <a:lvl5pPr marL="0" marR="0" indent="914400" algn="l" defTabSz="825500" rtl="0" fontAlgn="auto" latinLnBrk="0" hangingPunct="0">
      <a:lnSpc>
        <a:spcPct val="100000"/>
      </a:lnSpc>
      <a:spcBef>
        <a:spcPts val="0"/>
      </a:spcBef>
      <a:spcAft>
        <a:spcPts val="0"/>
      </a:spcAft>
      <a:buClrTx/>
      <a:buSzTx/>
      <a:buFontTx/>
      <a:buNone/>
      <a:tabLst/>
      <a:defRPr kumimoji="0" sz="3600" b="0" i="0" u="none" strike="noStrike" cap="all" spc="1188" normalizeH="0" baseline="0">
        <a:ln>
          <a:noFill/>
        </a:ln>
        <a:solidFill>
          <a:srgbClr val="AFAFAF"/>
        </a:solidFill>
        <a:effectLst/>
        <a:uFillTx/>
        <a:latin typeface="+mn-lt"/>
        <a:ea typeface="+mn-ea"/>
        <a:cs typeface="+mn-cs"/>
        <a:sym typeface="Helvetica"/>
      </a:defRPr>
    </a:lvl5pPr>
    <a:lvl6pPr marL="0" marR="0" indent="1143000" algn="l" defTabSz="825500" rtl="0" fontAlgn="auto" latinLnBrk="0" hangingPunct="0">
      <a:lnSpc>
        <a:spcPct val="100000"/>
      </a:lnSpc>
      <a:spcBef>
        <a:spcPts val="0"/>
      </a:spcBef>
      <a:spcAft>
        <a:spcPts val="0"/>
      </a:spcAft>
      <a:buClrTx/>
      <a:buSzTx/>
      <a:buFontTx/>
      <a:buNone/>
      <a:tabLst/>
      <a:defRPr kumimoji="0" sz="3600" b="0" i="0" u="none" strike="noStrike" cap="all" spc="1188" normalizeH="0" baseline="0">
        <a:ln>
          <a:noFill/>
        </a:ln>
        <a:solidFill>
          <a:srgbClr val="AFAFAF"/>
        </a:solidFill>
        <a:effectLst/>
        <a:uFillTx/>
        <a:latin typeface="+mn-lt"/>
        <a:ea typeface="+mn-ea"/>
        <a:cs typeface="+mn-cs"/>
        <a:sym typeface="Helvetica"/>
      </a:defRPr>
    </a:lvl6pPr>
    <a:lvl7pPr marL="0" marR="0" indent="1371600" algn="l" defTabSz="825500" rtl="0" fontAlgn="auto" latinLnBrk="0" hangingPunct="0">
      <a:lnSpc>
        <a:spcPct val="100000"/>
      </a:lnSpc>
      <a:spcBef>
        <a:spcPts val="0"/>
      </a:spcBef>
      <a:spcAft>
        <a:spcPts val="0"/>
      </a:spcAft>
      <a:buClrTx/>
      <a:buSzTx/>
      <a:buFontTx/>
      <a:buNone/>
      <a:tabLst/>
      <a:defRPr kumimoji="0" sz="3600" b="0" i="0" u="none" strike="noStrike" cap="all" spc="1188" normalizeH="0" baseline="0">
        <a:ln>
          <a:noFill/>
        </a:ln>
        <a:solidFill>
          <a:srgbClr val="AFAFAF"/>
        </a:solidFill>
        <a:effectLst/>
        <a:uFillTx/>
        <a:latin typeface="+mn-lt"/>
        <a:ea typeface="+mn-ea"/>
        <a:cs typeface="+mn-cs"/>
        <a:sym typeface="Helvetica"/>
      </a:defRPr>
    </a:lvl7pPr>
    <a:lvl8pPr marL="0" marR="0" indent="1600200" algn="l" defTabSz="825500" rtl="0" fontAlgn="auto" latinLnBrk="0" hangingPunct="0">
      <a:lnSpc>
        <a:spcPct val="100000"/>
      </a:lnSpc>
      <a:spcBef>
        <a:spcPts val="0"/>
      </a:spcBef>
      <a:spcAft>
        <a:spcPts val="0"/>
      </a:spcAft>
      <a:buClrTx/>
      <a:buSzTx/>
      <a:buFontTx/>
      <a:buNone/>
      <a:tabLst/>
      <a:defRPr kumimoji="0" sz="3600" b="0" i="0" u="none" strike="noStrike" cap="all" spc="1188" normalizeH="0" baseline="0">
        <a:ln>
          <a:noFill/>
        </a:ln>
        <a:solidFill>
          <a:srgbClr val="AFAFAF"/>
        </a:solidFill>
        <a:effectLst/>
        <a:uFillTx/>
        <a:latin typeface="+mn-lt"/>
        <a:ea typeface="+mn-ea"/>
        <a:cs typeface="+mn-cs"/>
        <a:sym typeface="Helvetica"/>
      </a:defRPr>
    </a:lvl8pPr>
    <a:lvl9pPr marL="0" marR="0" indent="1828800" algn="l" defTabSz="825500" rtl="0" fontAlgn="auto" latinLnBrk="0" hangingPunct="0">
      <a:lnSpc>
        <a:spcPct val="100000"/>
      </a:lnSpc>
      <a:spcBef>
        <a:spcPts val="0"/>
      </a:spcBef>
      <a:spcAft>
        <a:spcPts val="0"/>
      </a:spcAft>
      <a:buClrTx/>
      <a:buSzTx/>
      <a:buFontTx/>
      <a:buNone/>
      <a:tabLst/>
      <a:defRPr kumimoji="0" sz="3600" b="0" i="0" u="none" strike="noStrike" cap="all" spc="1188" normalizeH="0" baseline="0">
        <a:ln>
          <a:noFill/>
        </a:ln>
        <a:solidFill>
          <a:srgbClr val="AFAFAF"/>
        </a:solidFill>
        <a:effectLst/>
        <a:uFillTx/>
        <a:latin typeface="+mn-lt"/>
        <a:ea typeface="+mn-ea"/>
        <a:cs typeface="+mn-cs"/>
        <a:sym typeface="Helvetica"/>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74F8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504E4E"/>
        </a:fontRef>
        <a:srgbClr val="504E4E"/>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504E4E"/>
        </a:fontRef>
        <a:srgbClr val="504E4E"/>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504E4E"/>
        </a:fontRef>
        <a:srgbClr val="504E4E"/>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504E4E"/>
        </a:fontRef>
        <a:srgbClr val="504E4E"/>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504E4E"/>
        </a:fontRef>
        <a:srgbClr val="504E4E"/>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4D7"/>
          </a:solidFill>
        </a:fill>
      </a:tcStyle>
    </a:wholeTbl>
    <a:band2H>
      <a:tcTxStyle/>
      <a:tcStyle>
        <a:tcBdr/>
        <a:fill>
          <a:solidFill>
            <a:srgbClr val="C3C2C2"/>
          </a:solidFill>
        </a:fill>
      </a:tcStyle>
    </a:band2H>
    <a:firstCol>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504E4E"/>
        </a:fontRef>
        <a:srgbClr val="504E4E"/>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ff" i="off">
        <a:fontRef idx="min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ff" i="off">
        <a:fontRef idx="min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ff" i="off">
        <a:fontRef idx="min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504E4E"/>
        </a:fontRef>
        <a:srgbClr val="504E4E"/>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ff"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ff"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ff"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504E4E"/>
        </a:fontRef>
        <a:srgbClr val="504E4E"/>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503" autoAdjust="0"/>
    <p:restoredTop sz="97386" autoAdjust="0"/>
  </p:normalViewPr>
  <p:slideViewPr>
    <p:cSldViewPr snapToGrid="0">
      <p:cViewPr>
        <p:scale>
          <a:sx n="80" d="100"/>
          <a:sy n="80" d="100"/>
        </p:scale>
        <p:origin x="3216"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1.1312300000000001E-2"/>
          <c:y val="0.137488"/>
          <c:w val="0.98368800000000001"/>
          <c:h val="0.77670300000000003"/>
        </c:manualLayout>
      </c:layout>
      <c:barChart>
        <c:barDir val="col"/>
        <c:grouping val="clustered"/>
        <c:varyColors val="0"/>
        <c:ser>
          <c:idx val="0"/>
          <c:order val="0"/>
          <c:tx>
            <c:strRef>
              <c:f>Sheet1!$A$2</c:f>
              <c:strCache>
                <c:ptCount val="1"/>
                <c:pt idx="0">
                  <c:v>Ford</c:v>
                </c:pt>
              </c:strCache>
            </c:strRef>
          </c:tx>
          <c:spPr>
            <a:solidFill>
              <a:srgbClr val="282828"/>
            </a:solidFill>
            <a:ln w="12700" cap="flat">
              <a:noFill/>
              <a:miter lim="400000"/>
            </a:ln>
            <a:effectLst/>
          </c:spPr>
          <c:invertIfNegative val="0"/>
          <c:dLbls>
            <c:numFmt formatCode="General" sourceLinked="0"/>
            <c:spPr>
              <a:noFill/>
              <a:ln>
                <a:noFill/>
              </a:ln>
              <a:effectLst/>
            </c:spPr>
            <c:txPr>
              <a:bodyPr/>
              <a:lstStyle/>
              <a:p>
                <a:pPr>
                  <a:defRPr sz="4050" b="0" i="0" u="none" strike="noStrike">
                    <a:solidFill>
                      <a:srgbClr val="000000"/>
                    </a:solidFill>
                    <a:latin typeface="Helvetica"/>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Sheet1!$B$1:$C$1</c:f>
              <c:strCache>
                <c:ptCount val="2"/>
                <c:pt idx="0">
                  <c:v>2021</c:v>
                </c:pt>
                <c:pt idx="1">
                  <c:v>2022</c:v>
                </c:pt>
              </c:strCache>
            </c:strRef>
          </c:cat>
          <c:val>
            <c:numRef>
              <c:f>Sheet1!$B$2:$C$2</c:f>
              <c:numCache>
                <c:formatCode>General</c:formatCode>
                <c:ptCount val="2"/>
                <c:pt idx="0">
                  <c:v>183000</c:v>
                </c:pt>
                <c:pt idx="1">
                  <c:v>173000</c:v>
                </c:pt>
              </c:numCache>
            </c:numRef>
          </c:val>
          <c:extLst>
            <c:ext xmlns:c16="http://schemas.microsoft.com/office/drawing/2014/chart" uri="{C3380CC4-5D6E-409C-BE32-E72D297353CC}">
              <c16:uniqueId val="{00000000-1897-4A02-BE7E-32EFDDAD58E1}"/>
            </c:ext>
          </c:extLst>
        </c:ser>
        <c:ser>
          <c:idx val="1"/>
          <c:order val="1"/>
          <c:tx>
            <c:strRef>
              <c:f>Sheet1!$A$3</c:f>
              <c:strCache>
                <c:ptCount val="1"/>
                <c:pt idx="0">
                  <c:v>General Motors</c:v>
                </c:pt>
              </c:strCache>
            </c:strRef>
          </c:tx>
          <c:spPr>
            <a:solidFill>
              <a:srgbClr val="D6D6D6"/>
            </a:solidFill>
            <a:ln w="12700" cap="flat">
              <a:noFill/>
              <a:miter lim="400000"/>
            </a:ln>
            <a:effectLst/>
          </c:spPr>
          <c:invertIfNegative val="0"/>
          <c:dLbls>
            <c:numFmt formatCode="General" sourceLinked="0"/>
            <c:spPr>
              <a:noFill/>
              <a:ln>
                <a:noFill/>
              </a:ln>
              <a:effectLst/>
            </c:spPr>
            <c:txPr>
              <a:bodyPr/>
              <a:lstStyle/>
              <a:p>
                <a:pPr>
                  <a:defRPr sz="4050" b="0" i="0" u="none" strike="noStrike">
                    <a:solidFill>
                      <a:srgbClr val="000000"/>
                    </a:solidFill>
                    <a:latin typeface="Helvetica"/>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Sheet1!$B$1:$C$1</c:f>
              <c:strCache>
                <c:ptCount val="2"/>
                <c:pt idx="0">
                  <c:v>2021</c:v>
                </c:pt>
                <c:pt idx="1">
                  <c:v>2022</c:v>
                </c:pt>
              </c:strCache>
            </c:strRef>
          </c:cat>
          <c:val>
            <c:numRef>
              <c:f>Sheet1!$B$3:$C$3</c:f>
              <c:numCache>
                <c:formatCode>General</c:formatCode>
                <c:ptCount val="2"/>
                <c:pt idx="0">
                  <c:v>157000</c:v>
                </c:pt>
                <c:pt idx="1">
                  <c:v>167000</c:v>
                </c:pt>
              </c:numCache>
            </c:numRef>
          </c:val>
          <c:extLst>
            <c:ext xmlns:c16="http://schemas.microsoft.com/office/drawing/2014/chart" uri="{C3380CC4-5D6E-409C-BE32-E72D297353CC}">
              <c16:uniqueId val="{00000001-1897-4A02-BE7E-32EFDDAD58E1}"/>
            </c:ext>
          </c:extLst>
        </c:ser>
        <c:dLbls>
          <c:showLegendKey val="0"/>
          <c:showVal val="0"/>
          <c:showCatName val="0"/>
          <c:showSerName val="0"/>
          <c:showPercent val="0"/>
          <c:showBubbleSize val="0"/>
        </c:dLbls>
        <c:gapWidth val="100"/>
        <c:overlap val="-80"/>
        <c:axId val="2094734552"/>
        <c:axId val="2094734553"/>
      </c:barChart>
      <c:catAx>
        <c:axId val="2094734552"/>
        <c:scaling>
          <c:orientation val="minMax"/>
        </c:scaling>
        <c:delete val="0"/>
        <c:axPos val="b"/>
        <c:numFmt formatCode="General" sourceLinked="0"/>
        <c:majorTickMark val="in"/>
        <c:minorTickMark val="none"/>
        <c:tickLblPos val="low"/>
        <c:spPr>
          <a:ln w="12700" cap="flat">
            <a:solidFill>
              <a:srgbClr val="DCDEE0"/>
            </a:solidFill>
            <a:prstDash val="solid"/>
            <a:miter lim="400000"/>
          </a:ln>
        </c:spPr>
        <c:txPr>
          <a:bodyPr rot="0"/>
          <a:lstStyle/>
          <a:p>
            <a:pPr>
              <a:defRPr sz="2057" b="0" i="0" u="none" strike="noStrike">
                <a:solidFill>
                  <a:srgbClr val="504E4E"/>
                </a:solidFill>
                <a:latin typeface="Helvetica"/>
              </a:defRPr>
            </a:pPr>
            <a:endParaRPr lang="en-US"/>
          </a:p>
        </c:txPr>
        <c:crossAx val="2094734553"/>
        <c:crosses val="autoZero"/>
        <c:auto val="1"/>
        <c:lblAlgn val="ctr"/>
        <c:lblOffset val="100"/>
        <c:noMultiLvlLbl val="1"/>
      </c:catAx>
      <c:valAx>
        <c:axId val="2094734553"/>
        <c:scaling>
          <c:orientation val="minMax"/>
        </c:scaling>
        <c:delete val="0"/>
        <c:axPos val="l"/>
        <c:numFmt formatCode="General_);\(General\)" sourceLinked="0"/>
        <c:majorTickMark val="none"/>
        <c:minorTickMark val="none"/>
        <c:tickLblPos val="none"/>
        <c:spPr>
          <a:ln w="12700" cap="flat">
            <a:solidFill>
              <a:srgbClr val="DCDEE0"/>
            </a:solidFill>
            <a:prstDash val="solid"/>
            <a:miter lim="400000"/>
          </a:ln>
        </c:spPr>
        <c:txPr>
          <a:bodyPr rot="0"/>
          <a:lstStyle/>
          <a:p>
            <a:pPr>
              <a:defRPr sz="1111" b="0" i="0" u="none" strike="noStrike">
                <a:solidFill>
                  <a:srgbClr val="504E4E"/>
                </a:solidFill>
                <a:latin typeface="Helvetica"/>
              </a:defRPr>
            </a:pPr>
            <a:endParaRPr lang="en-US"/>
          </a:p>
        </c:txPr>
        <c:crossAx val="2094734552"/>
        <c:crosses val="autoZero"/>
        <c:crossBetween val="between"/>
        <c:majorUnit val="20000"/>
        <c:minorUnit val="10000"/>
      </c:valAx>
      <c:spPr>
        <a:noFill/>
        <a:ln w="12700" cap="flat">
          <a:noFill/>
          <a:miter lim="400000"/>
        </a:ln>
        <a:effectLst/>
      </c:spPr>
    </c:plotArea>
    <c:legend>
      <c:legendPos val="t"/>
      <c:layout>
        <c:manualLayout>
          <c:xMode val="edge"/>
          <c:yMode val="edge"/>
          <c:x val="2.7137700000000001E-2"/>
          <c:y val="0"/>
          <c:w val="0.96464700000000003"/>
          <c:h val="7.5505100000000006E-2"/>
        </c:manualLayout>
      </c:layout>
      <c:overlay val="1"/>
      <c:spPr>
        <a:noFill/>
        <a:ln w="12700" cap="flat">
          <a:noFill/>
          <a:miter lim="400000"/>
        </a:ln>
        <a:effectLst/>
      </c:spPr>
      <c:txPr>
        <a:bodyPr rot="0"/>
        <a:lstStyle/>
        <a:p>
          <a:pPr>
            <a:defRPr sz="2071" b="0" i="0" u="none" strike="noStrike">
              <a:solidFill>
                <a:srgbClr val="504E4E"/>
              </a:solidFill>
              <a:latin typeface="Helvetica"/>
            </a:defRPr>
          </a:pPr>
          <a:endParaRPr lang="en-US"/>
        </a:p>
      </c:txPr>
    </c:legend>
    <c:plotVisOnly val="1"/>
    <c:dispBlanksAs val="gap"/>
    <c:showDLblsOverMax val="1"/>
  </c:chart>
  <c:spPr>
    <a:noFill/>
    <a:ln>
      <a:noFill/>
    </a:ln>
    <a:effectLst/>
  </c:sp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0.16014300000000001"/>
          <c:y val="3.9519800000000001E-2"/>
          <c:w val="0.83485699999999996"/>
          <c:h val="0.93487900000000002"/>
        </c:manualLayout>
      </c:layout>
      <c:barChart>
        <c:barDir val="bar"/>
        <c:grouping val="clustered"/>
        <c:varyColors val="0"/>
        <c:ser>
          <c:idx val="0"/>
          <c:order val="0"/>
          <c:tx>
            <c:v/>
          </c:tx>
          <c:spPr>
            <a:solidFill>
              <a:srgbClr val="282828"/>
            </a:solidFill>
            <a:ln w="12700" cap="flat">
              <a:noFill/>
              <a:miter lim="400000"/>
            </a:ln>
            <a:effectLst/>
          </c:spPr>
          <c:invertIfNegative val="0"/>
          <c:dPt>
            <c:idx val="0"/>
            <c:invertIfNegative val="1"/>
            <c:bubble3D val="0"/>
            <c:spPr>
              <a:solidFill>
                <a:srgbClr val="282828"/>
              </a:solidFill>
              <a:ln w="12700" cap="flat">
                <a:noFill/>
                <a:miter lim="400000"/>
              </a:ln>
              <a:effectLst/>
            </c:spPr>
            <c:extLst>
              <c:ext xmlns:c16="http://schemas.microsoft.com/office/drawing/2014/chart" uri="{C3380CC4-5D6E-409C-BE32-E72D297353CC}">
                <c16:uniqueId val="{00000001-46EC-4C7B-81F6-7643A78276E0}"/>
              </c:ext>
            </c:extLst>
          </c:dPt>
          <c:dPt>
            <c:idx val="1"/>
            <c:invertIfNegative val="1"/>
            <c:bubble3D val="0"/>
            <c:spPr>
              <a:solidFill>
                <a:srgbClr val="D6D6D6"/>
              </a:solidFill>
              <a:ln w="12700" cap="flat">
                <a:noFill/>
                <a:miter lim="400000"/>
              </a:ln>
              <a:effectLst/>
            </c:spPr>
            <c:extLst>
              <c:ext xmlns:c16="http://schemas.microsoft.com/office/drawing/2014/chart" uri="{C3380CC4-5D6E-409C-BE32-E72D297353CC}">
                <c16:uniqueId val="{00000003-46EC-4C7B-81F6-7643A78276E0}"/>
              </c:ext>
            </c:extLst>
          </c:dPt>
          <c:dPt>
            <c:idx val="2"/>
            <c:invertIfNegative val="1"/>
            <c:bubble3D val="0"/>
            <c:spPr>
              <a:solidFill>
                <a:srgbClr val="3C3D3C"/>
              </a:solidFill>
              <a:ln w="12700" cap="flat">
                <a:noFill/>
                <a:miter lim="400000"/>
              </a:ln>
              <a:effectLst>
                <a:outerShdw blurRad="50800" dist="25400" dir="5400000" algn="tl">
                  <a:srgbClr val="000000">
                    <a:alpha val="50000"/>
                  </a:srgbClr>
                </a:outerShdw>
              </a:effectLst>
            </c:spPr>
            <c:extLst>
              <c:ext xmlns:c16="http://schemas.microsoft.com/office/drawing/2014/chart" uri="{C3380CC4-5D6E-409C-BE32-E72D297353CC}">
                <c16:uniqueId val="{00000005-46EC-4C7B-81F6-7643A78276E0}"/>
              </c:ext>
            </c:extLst>
          </c:dPt>
          <c:dPt>
            <c:idx val="3"/>
            <c:invertIfNegative val="1"/>
            <c:bubble3D val="0"/>
            <c:spPr>
              <a:solidFill>
                <a:srgbClr val="9E9F9E"/>
              </a:solidFill>
              <a:ln w="12700" cap="flat">
                <a:noFill/>
                <a:miter lim="400000"/>
              </a:ln>
              <a:effectLst>
                <a:outerShdw blurRad="50800" dist="25400" dir="5400000" algn="tl">
                  <a:srgbClr val="000000">
                    <a:alpha val="50000"/>
                  </a:srgbClr>
                </a:outerShdw>
              </a:effectLst>
            </c:spPr>
            <c:extLst>
              <c:ext xmlns:c16="http://schemas.microsoft.com/office/drawing/2014/chart" uri="{C3380CC4-5D6E-409C-BE32-E72D297353CC}">
                <c16:uniqueId val="{00000007-46EC-4C7B-81F6-7643A78276E0}"/>
              </c:ext>
            </c:extLst>
          </c:dPt>
          <c:dPt>
            <c:idx val="4"/>
            <c:invertIfNegative val="1"/>
            <c:bubble3D val="0"/>
            <c:spPr>
              <a:solidFill>
                <a:srgbClr val="000000"/>
              </a:solidFill>
              <a:ln w="12700" cap="flat">
                <a:noFill/>
                <a:miter lim="400000"/>
              </a:ln>
              <a:effectLst>
                <a:outerShdw blurRad="50800" dist="25400" dir="5400000" algn="tl">
                  <a:srgbClr val="000000">
                    <a:alpha val="50000"/>
                  </a:srgbClr>
                </a:outerShdw>
              </a:effectLst>
            </c:spPr>
            <c:extLst>
              <c:ext xmlns:c16="http://schemas.microsoft.com/office/drawing/2014/chart" uri="{C3380CC4-5D6E-409C-BE32-E72D297353CC}">
                <c16:uniqueId val="{00000009-46EC-4C7B-81F6-7643A78276E0}"/>
              </c:ext>
            </c:extLst>
          </c:dPt>
          <c:dPt>
            <c:idx val="5"/>
            <c:invertIfNegative val="1"/>
            <c:bubble3D val="0"/>
            <c:spPr>
              <a:solidFill>
                <a:srgbClr val="5B5C5B"/>
              </a:solidFill>
              <a:ln w="12700" cap="flat">
                <a:noFill/>
                <a:miter lim="400000"/>
              </a:ln>
              <a:effectLst>
                <a:outerShdw blurRad="50800" dist="25400" dir="5400000" algn="tl">
                  <a:srgbClr val="000000">
                    <a:alpha val="50000"/>
                  </a:srgbClr>
                </a:outerShdw>
              </a:effectLst>
            </c:spPr>
            <c:extLst>
              <c:ext xmlns:c16="http://schemas.microsoft.com/office/drawing/2014/chart" uri="{C3380CC4-5D6E-409C-BE32-E72D297353CC}">
                <c16:uniqueId val="{0000000B-46EC-4C7B-81F6-7643A78276E0}"/>
              </c:ext>
            </c:extLst>
          </c:dPt>
          <c:dPt>
            <c:idx val="6"/>
            <c:invertIfNegative val="1"/>
            <c:bubble3D val="0"/>
            <c:spPr>
              <a:solidFill>
                <a:srgbClr val="454545"/>
              </a:solidFill>
              <a:ln w="12700" cap="flat">
                <a:noFill/>
                <a:miter lim="400000"/>
              </a:ln>
              <a:effectLst/>
            </c:spPr>
            <c:extLst>
              <c:ext xmlns:c16="http://schemas.microsoft.com/office/drawing/2014/chart" uri="{C3380CC4-5D6E-409C-BE32-E72D297353CC}">
                <c16:uniqueId val="{0000000D-46EC-4C7B-81F6-7643A78276E0}"/>
              </c:ext>
            </c:extLst>
          </c:dPt>
          <c:dPt>
            <c:idx val="7"/>
            <c:invertIfNegative val="1"/>
            <c:bubble3D val="0"/>
            <c:spPr>
              <a:solidFill>
                <a:srgbClr val="DBDBDB"/>
              </a:solidFill>
              <a:ln w="12700" cap="flat">
                <a:noFill/>
                <a:miter lim="400000"/>
              </a:ln>
              <a:effectLst/>
            </c:spPr>
            <c:extLst>
              <c:ext xmlns:c16="http://schemas.microsoft.com/office/drawing/2014/chart" uri="{C3380CC4-5D6E-409C-BE32-E72D297353CC}">
                <c16:uniqueId val="{0000000F-46EC-4C7B-81F6-7643A78276E0}"/>
              </c:ext>
            </c:extLst>
          </c:dPt>
          <c:dPt>
            <c:idx val="8"/>
            <c:invertIfNegative val="1"/>
            <c:bubble3D val="0"/>
            <c:spPr>
              <a:solidFill>
                <a:srgbClr val="565755"/>
              </a:solidFill>
              <a:ln w="12700" cap="flat">
                <a:noFill/>
                <a:miter lim="400000"/>
              </a:ln>
              <a:effectLst/>
            </c:spPr>
            <c:extLst>
              <c:ext xmlns:c16="http://schemas.microsoft.com/office/drawing/2014/chart" uri="{C3380CC4-5D6E-409C-BE32-E72D297353CC}">
                <c16:uniqueId val="{00000011-46EC-4C7B-81F6-7643A78276E0}"/>
              </c:ext>
            </c:extLst>
          </c:dPt>
          <c:dPt>
            <c:idx val="9"/>
            <c:invertIfNegative val="1"/>
            <c:bubble3D val="0"/>
            <c:spPr>
              <a:solidFill>
                <a:srgbClr val="ABACAB"/>
              </a:solidFill>
              <a:ln w="12700" cap="flat">
                <a:noFill/>
                <a:miter lim="400000"/>
              </a:ln>
              <a:effectLst/>
            </c:spPr>
            <c:extLst>
              <c:ext xmlns:c16="http://schemas.microsoft.com/office/drawing/2014/chart" uri="{C3380CC4-5D6E-409C-BE32-E72D297353CC}">
                <c16:uniqueId val="{00000013-46EC-4C7B-81F6-7643A78276E0}"/>
              </c:ext>
            </c:extLst>
          </c:dPt>
          <c:dPt>
            <c:idx val="10"/>
            <c:invertIfNegative val="1"/>
            <c:bubble3D val="0"/>
            <c:spPr>
              <a:solidFill>
                <a:srgbClr val="052205"/>
              </a:solidFill>
              <a:ln w="12700" cap="flat">
                <a:noFill/>
                <a:miter lim="400000"/>
              </a:ln>
              <a:effectLst/>
            </c:spPr>
            <c:extLst>
              <c:ext xmlns:c16="http://schemas.microsoft.com/office/drawing/2014/chart" uri="{C3380CC4-5D6E-409C-BE32-E72D297353CC}">
                <c16:uniqueId val="{00000015-46EC-4C7B-81F6-7643A78276E0}"/>
              </c:ext>
            </c:extLst>
          </c:dPt>
          <c:dPt>
            <c:idx val="11"/>
            <c:invertIfNegative val="1"/>
            <c:bubble3D val="0"/>
            <c:spPr>
              <a:solidFill>
                <a:srgbClr val="707170"/>
              </a:solidFill>
              <a:ln w="12700" cap="flat">
                <a:noFill/>
                <a:miter lim="400000"/>
              </a:ln>
              <a:effectLst/>
            </c:spPr>
            <c:extLst>
              <c:ext xmlns:c16="http://schemas.microsoft.com/office/drawing/2014/chart" uri="{C3380CC4-5D6E-409C-BE32-E72D297353CC}">
                <c16:uniqueId val="{00000017-46EC-4C7B-81F6-7643A78276E0}"/>
              </c:ext>
            </c:extLst>
          </c:dPt>
          <c:dPt>
            <c:idx val="12"/>
            <c:invertIfNegative val="1"/>
            <c:bubble3D val="0"/>
            <c:spPr>
              <a:solidFill>
                <a:srgbClr val="616161"/>
              </a:solidFill>
              <a:ln w="12700" cap="flat">
                <a:noFill/>
                <a:miter lim="400000"/>
              </a:ln>
              <a:effectLst/>
            </c:spPr>
            <c:extLst>
              <c:ext xmlns:c16="http://schemas.microsoft.com/office/drawing/2014/chart" uri="{C3380CC4-5D6E-409C-BE32-E72D297353CC}">
                <c16:uniqueId val="{00000019-46EC-4C7B-81F6-7643A78276E0}"/>
              </c:ext>
            </c:extLst>
          </c:dPt>
          <c:dPt>
            <c:idx val="13"/>
            <c:invertIfNegative val="1"/>
            <c:bubble3D val="0"/>
            <c:spPr>
              <a:solidFill>
                <a:srgbClr val="E1E1E1"/>
              </a:solidFill>
              <a:ln w="12700" cap="flat">
                <a:noFill/>
                <a:miter lim="400000"/>
              </a:ln>
              <a:effectLst/>
            </c:spPr>
            <c:extLst>
              <c:ext xmlns:c16="http://schemas.microsoft.com/office/drawing/2014/chart" uri="{C3380CC4-5D6E-409C-BE32-E72D297353CC}">
                <c16:uniqueId val="{0000001B-46EC-4C7B-81F6-7643A78276E0}"/>
              </c:ext>
            </c:extLst>
          </c:dPt>
          <c:dPt>
            <c:idx val="14"/>
            <c:invertIfNegative val="1"/>
            <c:bubble3D val="0"/>
            <c:spPr>
              <a:solidFill>
                <a:srgbClr val="70716F"/>
              </a:solidFill>
              <a:ln w="12700" cap="flat">
                <a:noFill/>
                <a:miter lim="400000"/>
              </a:ln>
              <a:effectLst/>
            </c:spPr>
            <c:extLst>
              <c:ext xmlns:c16="http://schemas.microsoft.com/office/drawing/2014/chart" uri="{C3380CC4-5D6E-409C-BE32-E72D297353CC}">
                <c16:uniqueId val="{0000001D-46EC-4C7B-81F6-7643A78276E0}"/>
              </c:ext>
            </c:extLst>
          </c:dPt>
          <c:cat>
            <c:strLit>
              <c:ptCount val="15"/>
              <c:pt idx="0">
                <c:v>Vanguard Group</c:v>
              </c:pt>
              <c:pt idx="1">
                <c:v>State Street Global Advisors</c:v>
              </c:pt>
              <c:pt idx="2">
                <c:v>BlackRock, Inc</c:v>
              </c:pt>
              <c:pt idx="3">
                <c:v>Newport Trust Company</c:v>
              </c:pt>
              <c:pt idx="4">
                <c:v>Geode Capital Mgmt, LLC</c:v>
              </c:pt>
              <c:pt idx="5">
                <c:v>Fisher Asset Mgmt, LLC</c:v>
              </c:pt>
              <c:pt idx="6">
                <c:v>Northern Trust Global</c:v>
              </c:pt>
              <c:pt idx="7">
                <c:v>Norges Bank Investment</c:v>
              </c:pt>
              <c:pt idx="8">
                <c:v>Morgan Stanley</c:v>
              </c:pt>
              <c:pt idx="9">
                <c:v>BNY Mellon</c:v>
              </c:pt>
              <c:pt idx="10">
                <c:v>Dimensional Fund Advisors</c:v>
              </c:pt>
              <c:pt idx="11">
                <c:v>Legal &amp; General Inv</c:v>
              </c:pt>
              <c:pt idx="12">
                <c:v>UBS Asset Mgmt</c:v>
              </c:pt>
              <c:pt idx="13">
                <c:v>Charles Schwab</c:v>
              </c:pt>
              <c:pt idx="14">
                <c:v>LSV Asset Mgmt</c:v>
              </c:pt>
            </c:strLit>
          </c:cat>
          <c:val>
            <c:numLit>
              <c:formatCode>General</c:formatCode>
              <c:ptCount val="15"/>
              <c:pt idx="0">
                <c:v>8.42</c:v>
              </c:pt>
              <c:pt idx="1">
                <c:v>7.66</c:v>
              </c:pt>
              <c:pt idx="2">
                <c:v>6.53</c:v>
              </c:pt>
              <c:pt idx="3">
                <c:v>3.7</c:v>
              </c:pt>
              <c:pt idx="4">
                <c:v>1.75</c:v>
              </c:pt>
              <c:pt idx="5">
                <c:v>1.19</c:v>
              </c:pt>
              <c:pt idx="6">
                <c:v>0.97</c:v>
              </c:pt>
              <c:pt idx="7">
                <c:v>0.9</c:v>
              </c:pt>
              <c:pt idx="8">
                <c:v>0.8</c:v>
              </c:pt>
              <c:pt idx="9">
                <c:v>0.78</c:v>
              </c:pt>
              <c:pt idx="10">
                <c:v>0.65</c:v>
              </c:pt>
              <c:pt idx="11">
                <c:v>0.64</c:v>
              </c:pt>
              <c:pt idx="12">
                <c:v>0.61</c:v>
              </c:pt>
              <c:pt idx="13">
                <c:v>0.59</c:v>
              </c:pt>
              <c:pt idx="14">
                <c:v>0.54</c:v>
              </c:pt>
            </c:numLit>
          </c:val>
          <c:extLst>
            <c:ext xmlns:c16="http://schemas.microsoft.com/office/drawing/2014/chart" uri="{C3380CC4-5D6E-409C-BE32-E72D297353CC}">
              <c16:uniqueId val="{0000001E-46EC-4C7B-81F6-7643A78276E0}"/>
            </c:ext>
          </c:extLst>
        </c:ser>
        <c:dLbls>
          <c:showLegendKey val="0"/>
          <c:showVal val="0"/>
          <c:showCatName val="0"/>
          <c:showSerName val="0"/>
          <c:showPercent val="0"/>
          <c:showBubbleSize val="0"/>
        </c:dLbls>
        <c:gapWidth val="10"/>
        <c:overlap val="-40"/>
        <c:axId val="2094734552"/>
        <c:axId val="2094734553"/>
      </c:barChart>
      <c:catAx>
        <c:axId val="2094734552"/>
        <c:scaling>
          <c:orientation val="maxMin"/>
        </c:scaling>
        <c:delete val="0"/>
        <c:axPos val="l"/>
        <c:numFmt formatCode="General" sourceLinked="0"/>
        <c:majorTickMark val="in"/>
        <c:minorTickMark val="none"/>
        <c:tickLblPos val="nextTo"/>
        <c:spPr>
          <a:ln w="6350" cap="flat">
            <a:solidFill>
              <a:srgbClr val="DCDEE0"/>
            </a:solidFill>
            <a:prstDash val="solid"/>
            <a:miter lim="400000"/>
          </a:ln>
        </c:spPr>
        <c:txPr>
          <a:bodyPr rot="0"/>
          <a:lstStyle/>
          <a:p>
            <a:pPr>
              <a:defRPr sz="1600" b="0" i="0" u="none" strike="noStrike">
                <a:solidFill>
                  <a:srgbClr val="504E4E"/>
                </a:solidFill>
                <a:latin typeface="Helvetica"/>
              </a:defRPr>
            </a:pPr>
            <a:endParaRPr lang="en-US"/>
          </a:p>
        </c:txPr>
        <c:crossAx val="2094734553"/>
        <c:crosses val="autoZero"/>
        <c:auto val="1"/>
        <c:lblAlgn val="ctr"/>
        <c:lblOffset val="100"/>
        <c:noMultiLvlLbl val="1"/>
      </c:catAx>
      <c:valAx>
        <c:axId val="2094734553"/>
        <c:scaling>
          <c:orientation val="minMax"/>
        </c:scaling>
        <c:delete val="0"/>
        <c:axPos val="t"/>
        <c:majorGridlines>
          <c:spPr>
            <a:ln w="6350" cap="flat">
              <a:solidFill>
                <a:srgbClr val="DCDEE0"/>
              </a:solidFill>
              <a:prstDash val="solid"/>
              <a:miter lim="400000"/>
            </a:ln>
          </c:spPr>
        </c:majorGridlines>
        <c:numFmt formatCode="General" sourceLinked="0"/>
        <c:majorTickMark val="none"/>
        <c:minorTickMark val="none"/>
        <c:tickLblPos val="none"/>
        <c:spPr>
          <a:ln w="6350" cap="flat">
            <a:noFill/>
            <a:prstDash val="solid"/>
            <a:miter lim="400000"/>
          </a:ln>
        </c:spPr>
        <c:txPr>
          <a:bodyPr rot="0"/>
          <a:lstStyle/>
          <a:p>
            <a:pPr>
              <a:defRPr sz="2057" b="0" i="0" u="none" strike="noStrike">
                <a:solidFill>
                  <a:srgbClr val="504E4E"/>
                </a:solidFill>
                <a:latin typeface="Helvetica"/>
              </a:defRPr>
            </a:pPr>
            <a:endParaRPr lang="en-US"/>
          </a:p>
        </c:txPr>
        <c:crossAx val="2094734552"/>
        <c:crosses val="autoZero"/>
        <c:crossBetween val="between"/>
        <c:majorUnit val="2.25"/>
        <c:minorUnit val="1.125"/>
      </c:valAx>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0.16014300000000001"/>
          <c:y val="3.9519800000000001E-2"/>
          <c:w val="0.83485699999999996"/>
          <c:h val="0.93487900000000002"/>
        </c:manualLayout>
      </c:layout>
      <c:barChart>
        <c:barDir val="bar"/>
        <c:grouping val="clustered"/>
        <c:varyColors val="0"/>
        <c:ser>
          <c:idx val="0"/>
          <c:order val="0"/>
          <c:tx>
            <c:v/>
          </c:tx>
          <c:spPr>
            <a:solidFill>
              <a:srgbClr val="282828"/>
            </a:solidFill>
            <a:ln w="12700" cap="flat">
              <a:noFill/>
              <a:miter lim="400000"/>
            </a:ln>
            <a:effectLst/>
          </c:spPr>
          <c:invertIfNegative val="0"/>
          <c:dPt>
            <c:idx val="0"/>
            <c:invertIfNegative val="1"/>
            <c:bubble3D val="0"/>
            <c:spPr>
              <a:solidFill>
                <a:srgbClr val="282828"/>
              </a:solidFill>
              <a:ln w="12700" cap="flat">
                <a:noFill/>
                <a:miter lim="400000"/>
              </a:ln>
              <a:effectLst/>
            </c:spPr>
            <c:extLst>
              <c:ext xmlns:c16="http://schemas.microsoft.com/office/drawing/2014/chart" uri="{C3380CC4-5D6E-409C-BE32-E72D297353CC}">
                <c16:uniqueId val="{00000001-E696-48B4-B4A2-1AC67D38A84C}"/>
              </c:ext>
            </c:extLst>
          </c:dPt>
          <c:dPt>
            <c:idx val="1"/>
            <c:invertIfNegative val="1"/>
            <c:bubble3D val="0"/>
            <c:spPr>
              <a:solidFill>
                <a:srgbClr val="D6D6D6"/>
              </a:solidFill>
              <a:ln w="12700" cap="flat">
                <a:noFill/>
                <a:miter lim="400000"/>
              </a:ln>
              <a:effectLst/>
            </c:spPr>
            <c:extLst>
              <c:ext xmlns:c16="http://schemas.microsoft.com/office/drawing/2014/chart" uri="{C3380CC4-5D6E-409C-BE32-E72D297353CC}">
                <c16:uniqueId val="{00000003-E696-48B4-B4A2-1AC67D38A84C}"/>
              </c:ext>
            </c:extLst>
          </c:dPt>
          <c:dPt>
            <c:idx val="2"/>
            <c:invertIfNegative val="1"/>
            <c:bubble3D val="0"/>
            <c:spPr>
              <a:solidFill>
                <a:srgbClr val="3C3D3C"/>
              </a:solidFill>
              <a:ln w="12700" cap="flat">
                <a:noFill/>
                <a:miter lim="400000"/>
              </a:ln>
              <a:effectLst>
                <a:outerShdw blurRad="50800" dist="25400" dir="5400000" algn="tl">
                  <a:srgbClr val="000000">
                    <a:alpha val="50000"/>
                  </a:srgbClr>
                </a:outerShdw>
              </a:effectLst>
            </c:spPr>
            <c:extLst>
              <c:ext xmlns:c16="http://schemas.microsoft.com/office/drawing/2014/chart" uri="{C3380CC4-5D6E-409C-BE32-E72D297353CC}">
                <c16:uniqueId val="{00000005-E696-48B4-B4A2-1AC67D38A84C}"/>
              </c:ext>
            </c:extLst>
          </c:dPt>
          <c:dPt>
            <c:idx val="3"/>
            <c:invertIfNegative val="1"/>
            <c:bubble3D val="0"/>
            <c:spPr>
              <a:solidFill>
                <a:srgbClr val="9E9F9E"/>
              </a:solidFill>
              <a:ln w="12700" cap="flat">
                <a:noFill/>
                <a:miter lim="400000"/>
              </a:ln>
              <a:effectLst>
                <a:outerShdw blurRad="50800" dist="25400" dir="5400000" algn="tl">
                  <a:srgbClr val="000000">
                    <a:alpha val="50000"/>
                  </a:srgbClr>
                </a:outerShdw>
              </a:effectLst>
            </c:spPr>
            <c:extLst>
              <c:ext xmlns:c16="http://schemas.microsoft.com/office/drawing/2014/chart" uri="{C3380CC4-5D6E-409C-BE32-E72D297353CC}">
                <c16:uniqueId val="{00000007-E696-48B4-B4A2-1AC67D38A84C}"/>
              </c:ext>
            </c:extLst>
          </c:dPt>
          <c:dPt>
            <c:idx val="4"/>
            <c:invertIfNegative val="1"/>
            <c:bubble3D val="0"/>
            <c:spPr>
              <a:solidFill>
                <a:srgbClr val="000000"/>
              </a:solidFill>
              <a:ln w="12700" cap="flat">
                <a:noFill/>
                <a:miter lim="400000"/>
              </a:ln>
              <a:effectLst>
                <a:outerShdw blurRad="50800" dist="25400" dir="5400000" algn="tl">
                  <a:srgbClr val="000000">
                    <a:alpha val="50000"/>
                  </a:srgbClr>
                </a:outerShdw>
              </a:effectLst>
            </c:spPr>
            <c:extLst>
              <c:ext xmlns:c16="http://schemas.microsoft.com/office/drawing/2014/chart" uri="{C3380CC4-5D6E-409C-BE32-E72D297353CC}">
                <c16:uniqueId val="{00000009-E696-48B4-B4A2-1AC67D38A84C}"/>
              </c:ext>
            </c:extLst>
          </c:dPt>
          <c:dPt>
            <c:idx val="5"/>
            <c:invertIfNegative val="1"/>
            <c:bubble3D val="0"/>
            <c:spPr>
              <a:solidFill>
                <a:srgbClr val="5B5C5B"/>
              </a:solidFill>
              <a:ln w="12700" cap="flat">
                <a:noFill/>
                <a:miter lim="400000"/>
              </a:ln>
              <a:effectLst>
                <a:outerShdw blurRad="50800" dist="25400" dir="5400000" algn="tl">
                  <a:srgbClr val="000000">
                    <a:alpha val="50000"/>
                  </a:srgbClr>
                </a:outerShdw>
              </a:effectLst>
            </c:spPr>
            <c:extLst>
              <c:ext xmlns:c16="http://schemas.microsoft.com/office/drawing/2014/chart" uri="{C3380CC4-5D6E-409C-BE32-E72D297353CC}">
                <c16:uniqueId val="{0000000B-E696-48B4-B4A2-1AC67D38A84C}"/>
              </c:ext>
            </c:extLst>
          </c:dPt>
          <c:dPt>
            <c:idx val="6"/>
            <c:invertIfNegative val="1"/>
            <c:bubble3D val="0"/>
            <c:spPr>
              <a:solidFill>
                <a:srgbClr val="454545"/>
              </a:solidFill>
              <a:ln w="12700" cap="flat">
                <a:noFill/>
                <a:miter lim="400000"/>
              </a:ln>
              <a:effectLst/>
            </c:spPr>
            <c:extLst>
              <c:ext xmlns:c16="http://schemas.microsoft.com/office/drawing/2014/chart" uri="{C3380CC4-5D6E-409C-BE32-E72D297353CC}">
                <c16:uniqueId val="{0000000D-E696-48B4-B4A2-1AC67D38A84C}"/>
              </c:ext>
            </c:extLst>
          </c:dPt>
          <c:dPt>
            <c:idx val="7"/>
            <c:invertIfNegative val="1"/>
            <c:bubble3D val="0"/>
            <c:spPr>
              <a:solidFill>
                <a:srgbClr val="DBDBDB"/>
              </a:solidFill>
              <a:ln w="12700" cap="flat">
                <a:noFill/>
                <a:miter lim="400000"/>
              </a:ln>
              <a:effectLst/>
            </c:spPr>
            <c:extLst>
              <c:ext xmlns:c16="http://schemas.microsoft.com/office/drawing/2014/chart" uri="{C3380CC4-5D6E-409C-BE32-E72D297353CC}">
                <c16:uniqueId val="{0000000F-E696-48B4-B4A2-1AC67D38A84C}"/>
              </c:ext>
            </c:extLst>
          </c:dPt>
          <c:dPt>
            <c:idx val="8"/>
            <c:invertIfNegative val="1"/>
            <c:bubble3D val="0"/>
            <c:spPr>
              <a:solidFill>
                <a:srgbClr val="565755"/>
              </a:solidFill>
              <a:ln w="12700" cap="flat">
                <a:noFill/>
                <a:miter lim="400000"/>
              </a:ln>
              <a:effectLst/>
            </c:spPr>
            <c:extLst>
              <c:ext xmlns:c16="http://schemas.microsoft.com/office/drawing/2014/chart" uri="{C3380CC4-5D6E-409C-BE32-E72D297353CC}">
                <c16:uniqueId val="{00000011-E696-48B4-B4A2-1AC67D38A84C}"/>
              </c:ext>
            </c:extLst>
          </c:dPt>
          <c:dPt>
            <c:idx val="9"/>
            <c:invertIfNegative val="1"/>
            <c:bubble3D val="0"/>
            <c:spPr>
              <a:solidFill>
                <a:srgbClr val="ABACAB"/>
              </a:solidFill>
              <a:ln w="12700" cap="flat">
                <a:noFill/>
                <a:miter lim="400000"/>
              </a:ln>
              <a:effectLst/>
            </c:spPr>
            <c:extLst>
              <c:ext xmlns:c16="http://schemas.microsoft.com/office/drawing/2014/chart" uri="{C3380CC4-5D6E-409C-BE32-E72D297353CC}">
                <c16:uniqueId val="{00000013-E696-48B4-B4A2-1AC67D38A84C}"/>
              </c:ext>
            </c:extLst>
          </c:dPt>
          <c:dPt>
            <c:idx val="10"/>
            <c:invertIfNegative val="1"/>
            <c:bubble3D val="0"/>
            <c:spPr>
              <a:solidFill>
                <a:srgbClr val="052205"/>
              </a:solidFill>
              <a:ln w="12700" cap="flat">
                <a:noFill/>
                <a:miter lim="400000"/>
              </a:ln>
              <a:effectLst/>
            </c:spPr>
            <c:extLst>
              <c:ext xmlns:c16="http://schemas.microsoft.com/office/drawing/2014/chart" uri="{C3380CC4-5D6E-409C-BE32-E72D297353CC}">
                <c16:uniqueId val="{00000015-E696-48B4-B4A2-1AC67D38A84C}"/>
              </c:ext>
            </c:extLst>
          </c:dPt>
          <c:dPt>
            <c:idx val="11"/>
            <c:invertIfNegative val="1"/>
            <c:bubble3D val="0"/>
            <c:spPr>
              <a:solidFill>
                <a:srgbClr val="707170"/>
              </a:solidFill>
              <a:ln w="12700" cap="flat">
                <a:noFill/>
                <a:miter lim="400000"/>
              </a:ln>
              <a:effectLst/>
            </c:spPr>
            <c:extLst>
              <c:ext xmlns:c16="http://schemas.microsoft.com/office/drawing/2014/chart" uri="{C3380CC4-5D6E-409C-BE32-E72D297353CC}">
                <c16:uniqueId val="{00000017-E696-48B4-B4A2-1AC67D38A84C}"/>
              </c:ext>
            </c:extLst>
          </c:dPt>
          <c:dPt>
            <c:idx val="12"/>
            <c:invertIfNegative val="1"/>
            <c:bubble3D val="0"/>
            <c:spPr>
              <a:solidFill>
                <a:srgbClr val="616161"/>
              </a:solidFill>
              <a:ln w="12700" cap="flat">
                <a:noFill/>
                <a:miter lim="400000"/>
              </a:ln>
              <a:effectLst/>
            </c:spPr>
            <c:extLst>
              <c:ext xmlns:c16="http://schemas.microsoft.com/office/drawing/2014/chart" uri="{C3380CC4-5D6E-409C-BE32-E72D297353CC}">
                <c16:uniqueId val="{00000019-E696-48B4-B4A2-1AC67D38A84C}"/>
              </c:ext>
            </c:extLst>
          </c:dPt>
          <c:dPt>
            <c:idx val="13"/>
            <c:invertIfNegative val="1"/>
            <c:bubble3D val="0"/>
            <c:spPr>
              <a:solidFill>
                <a:srgbClr val="E1E1E1"/>
              </a:solidFill>
              <a:ln w="12700" cap="flat">
                <a:noFill/>
                <a:miter lim="400000"/>
              </a:ln>
              <a:effectLst/>
            </c:spPr>
            <c:extLst>
              <c:ext xmlns:c16="http://schemas.microsoft.com/office/drawing/2014/chart" uri="{C3380CC4-5D6E-409C-BE32-E72D297353CC}">
                <c16:uniqueId val="{0000001B-E696-48B4-B4A2-1AC67D38A84C}"/>
              </c:ext>
            </c:extLst>
          </c:dPt>
          <c:dPt>
            <c:idx val="14"/>
            <c:invertIfNegative val="1"/>
            <c:bubble3D val="0"/>
            <c:spPr>
              <a:solidFill>
                <a:srgbClr val="70716F"/>
              </a:solidFill>
              <a:ln w="12700" cap="flat">
                <a:noFill/>
                <a:miter lim="400000"/>
              </a:ln>
              <a:effectLst/>
            </c:spPr>
            <c:extLst>
              <c:ext xmlns:c16="http://schemas.microsoft.com/office/drawing/2014/chart" uri="{C3380CC4-5D6E-409C-BE32-E72D297353CC}">
                <c16:uniqueId val="{0000001D-E696-48B4-B4A2-1AC67D38A84C}"/>
              </c:ext>
            </c:extLst>
          </c:dPt>
          <c:cat>
            <c:strLit>
              <c:ptCount val="15"/>
              <c:pt idx="0">
                <c:v>Capital Research</c:v>
              </c:pt>
              <c:pt idx="1">
                <c:v>BlackRock, Inc</c:v>
              </c:pt>
              <c:pt idx="2">
                <c:v>Vanguard Group</c:v>
              </c:pt>
              <c:pt idx="3">
                <c:v>State Street Global Advisors</c:v>
              </c:pt>
              <c:pt idx="4">
                <c:v>Berkshire Hathaway</c:v>
              </c:pt>
              <c:pt idx="5">
                <c:v>Harris Associates</c:v>
              </c:pt>
              <c:pt idx="6">
                <c:v>Invesco Ltd.</c:v>
              </c:pt>
              <c:pt idx="7">
                <c:v>Geode Capital Mgmt, LLC</c:v>
              </c:pt>
              <c:pt idx="8">
                <c:v>Hotchkis and Wiley</c:v>
              </c:pt>
              <c:pt idx="9">
                <c:v>Greenhaven Associates</c:v>
              </c:pt>
              <c:pt idx="10">
                <c:v>Arrowstreet Capital</c:v>
              </c:pt>
              <c:pt idx="11">
                <c:v>Norges Bank</c:v>
              </c:pt>
              <c:pt idx="12">
                <c:v>BNY Mellon</c:v>
              </c:pt>
              <c:pt idx="13">
                <c:v>Northern Trust Global</c:v>
              </c:pt>
              <c:pt idx="14">
                <c:v>Putnam LLC</c:v>
              </c:pt>
            </c:strLit>
          </c:cat>
          <c:val>
            <c:numLit>
              <c:formatCode>General</c:formatCode>
              <c:ptCount val="15"/>
              <c:pt idx="0">
                <c:v>12.12</c:v>
              </c:pt>
              <c:pt idx="1">
                <c:v>9.01</c:v>
              </c:pt>
              <c:pt idx="2">
                <c:v>7.9</c:v>
              </c:pt>
              <c:pt idx="3">
                <c:v>4.05</c:v>
              </c:pt>
              <c:pt idx="4">
                <c:v>3.58</c:v>
              </c:pt>
              <c:pt idx="5">
                <c:v>2.82</c:v>
              </c:pt>
              <c:pt idx="6">
                <c:v>1.81</c:v>
              </c:pt>
              <c:pt idx="7">
                <c:v>1.8</c:v>
              </c:pt>
              <c:pt idx="8">
                <c:v>1.19</c:v>
              </c:pt>
              <c:pt idx="9">
                <c:v>1.0900000000000001</c:v>
              </c:pt>
              <c:pt idx="10">
                <c:v>1.05</c:v>
              </c:pt>
              <c:pt idx="11">
                <c:v>1.05</c:v>
              </c:pt>
              <c:pt idx="12">
                <c:v>0.99</c:v>
              </c:pt>
              <c:pt idx="13">
                <c:v>0.98</c:v>
              </c:pt>
              <c:pt idx="14">
                <c:v>0.92</c:v>
              </c:pt>
            </c:numLit>
          </c:val>
          <c:extLst>
            <c:ext xmlns:c16="http://schemas.microsoft.com/office/drawing/2014/chart" uri="{C3380CC4-5D6E-409C-BE32-E72D297353CC}">
              <c16:uniqueId val="{0000001E-E696-48B4-B4A2-1AC67D38A84C}"/>
            </c:ext>
          </c:extLst>
        </c:ser>
        <c:dLbls>
          <c:showLegendKey val="0"/>
          <c:showVal val="0"/>
          <c:showCatName val="0"/>
          <c:showSerName val="0"/>
          <c:showPercent val="0"/>
          <c:showBubbleSize val="0"/>
        </c:dLbls>
        <c:gapWidth val="10"/>
        <c:overlap val="-40"/>
        <c:axId val="2094734552"/>
        <c:axId val="2094734553"/>
      </c:barChart>
      <c:catAx>
        <c:axId val="2094734552"/>
        <c:scaling>
          <c:orientation val="maxMin"/>
        </c:scaling>
        <c:delete val="0"/>
        <c:axPos val="l"/>
        <c:numFmt formatCode="General" sourceLinked="0"/>
        <c:majorTickMark val="in"/>
        <c:minorTickMark val="none"/>
        <c:tickLblPos val="nextTo"/>
        <c:spPr>
          <a:ln w="6350" cap="flat">
            <a:solidFill>
              <a:srgbClr val="DCDEE0"/>
            </a:solidFill>
            <a:prstDash val="solid"/>
            <a:miter lim="400000"/>
          </a:ln>
        </c:spPr>
        <c:txPr>
          <a:bodyPr rot="0"/>
          <a:lstStyle/>
          <a:p>
            <a:pPr>
              <a:defRPr sz="1800" b="0" i="0" u="none" strike="noStrike">
                <a:solidFill>
                  <a:srgbClr val="504E4E"/>
                </a:solidFill>
                <a:latin typeface="Helvetica"/>
              </a:defRPr>
            </a:pPr>
            <a:endParaRPr lang="en-US"/>
          </a:p>
        </c:txPr>
        <c:crossAx val="2094734553"/>
        <c:crosses val="autoZero"/>
        <c:auto val="1"/>
        <c:lblAlgn val="ctr"/>
        <c:lblOffset val="100"/>
        <c:noMultiLvlLbl val="1"/>
      </c:catAx>
      <c:valAx>
        <c:axId val="2094734553"/>
        <c:scaling>
          <c:orientation val="minMax"/>
        </c:scaling>
        <c:delete val="0"/>
        <c:axPos val="t"/>
        <c:majorGridlines>
          <c:spPr>
            <a:ln w="6350" cap="flat">
              <a:solidFill>
                <a:srgbClr val="DCDEE0"/>
              </a:solidFill>
              <a:prstDash val="solid"/>
              <a:miter lim="400000"/>
            </a:ln>
          </c:spPr>
        </c:majorGridlines>
        <c:numFmt formatCode="General" sourceLinked="0"/>
        <c:majorTickMark val="none"/>
        <c:minorTickMark val="none"/>
        <c:tickLblPos val="none"/>
        <c:spPr>
          <a:ln w="6350" cap="flat">
            <a:noFill/>
            <a:prstDash val="solid"/>
            <a:miter lim="400000"/>
          </a:ln>
        </c:spPr>
        <c:txPr>
          <a:bodyPr rot="0"/>
          <a:lstStyle/>
          <a:p>
            <a:pPr>
              <a:defRPr sz="2057" b="0" i="0" u="none" strike="noStrike">
                <a:solidFill>
                  <a:srgbClr val="504E4E"/>
                </a:solidFill>
                <a:latin typeface="Helvetica"/>
              </a:defRPr>
            </a:pPr>
            <a:endParaRPr lang="en-US"/>
          </a:p>
        </c:txPr>
        <c:crossAx val="2094734552"/>
        <c:crosses val="autoZero"/>
        <c:crossBetween val="between"/>
        <c:majorUnit val="3.5"/>
        <c:minorUnit val="1.75"/>
      </c:valAx>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media/image1.jpeg>
</file>

<file path=ppt/media/image2.png>
</file>

<file path=ppt/media/image3.png>
</file>

<file path=ppt/media/image4.png>
</file>

<file path=ppt/media/image5.jpeg>
</file>

<file path=ppt/media/image6.jpe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7" name="Shape 17"/>
          <p:cNvSpPr>
            <a:spLocks noGrp="1" noRot="1" noChangeAspect="1"/>
          </p:cNvSpPr>
          <p:nvPr>
            <p:ph type="sldImg"/>
          </p:nvPr>
        </p:nvSpPr>
        <p:spPr>
          <a:xfrm>
            <a:off x="1143000" y="685800"/>
            <a:ext cx="4572000" cy="3429000"/>
          </a:xfrm>
          <a:prstGeom prst="rect">
            <a:avLst/>
          </a:prstGeom>
        </p:spPr>
        <p:txBody>
          <a:bodyPr/>
          <a:lstStyle/>
          <a:p>
            <a:endParaRPr/>
          </a:p>
        </p:txBody>
      </p:sp>
      <p:sp>
        <p:nvSpPr>
          <p:cNvPr id="18" name="Shape 18"/>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4414725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Master">
    <p:spTree>
      <p:nvGrpSpPr>
        <p:cNvPr id="1" name=""/>
        <p:cNvGrpSpPr/>
        <p:nvPr/>
      </p:nvGrpSpPr>
      <p:grpSpPr>
        <a:xfrm>
          <a:off x="0" y="0"/>
          <a:ext cx="0" cy="0"/>
          <a:chOff x="0" y="0"/>
          <a:chExt cx="0" cy="0"/>
        </a:xfrm>
      </p:grpSpPr>
      <p:sp>
        <p:nvSpPr>
          <p:cNvPr id="11" name="01"/>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ext názvu"/>
          <p:cNvSpPr txBox="1">
            <a:spLocks noGrp="1"/>
          </p:cNvSpPr>
          <p:nvPr>
            <p:ph type="title"/>
          </p:nvPr>
        </p:nvSpPr>
        <p:spPr>
          <a:xfrm>
            <a:off x="11509027" y="2520999"/>
            <a:ext cx="11044934" cy="536469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b"/>
          <a:lstStyle/>
          <a:p>
            <a:r>
              <a:t>Text názvu</a:t>
            </a:r>
          </a:p>
        </p:txBody>
      </p:sp>
      <p:sp>
        <p:nvSpPr>
          <p:cNvPr id="3" name="Text úrovne 1…"/>
          <p:cNvSpPr txBox="1">
            <a:spLocks noGrp="1"/>
          </p:cNvSpPr>
          <p:nvPr>
            <p:ph type="body" idx="1"/>
          </p:nvPr>
        </p:nvSpPr>
        <p:spPr>
          <a:xfrm>
            <a:off x="1758999" y="7885693"/>
            <a:ext cx="9458773" cy="4064015"/>
          </a:xfrm>
          <a:prstGeom prst="rect">
            <a:avLst/>
          </a:prstGeom>
          <a:solidFill>
            <a:srgbClr val="1C1D21"/>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952500" tIns="952500" rIns="952500" bIns="952500" anchor="ctr"/>
          <a:lstStyle/>
          <a:p>
            <a:r>
              <a:t>Text úrovne 1</a:t>
            </a:r>
          </a:p>
          <a:p>
            <a:pPr lvl="1"/>
            <a:r>
              <a:t>Text úrovne 2</a:t>
            </a:r>
          </a:p>
          <a:p>
            <a:pPr lvl="2"/>
            <a:r>
              <a:t>Text úrovne 3</a:t>
            </a:r>
          </a:p>
          <a:p>
            <a:pPr lvl="3"/>
            <a:r>
              <a:t>Text úrovne 4</a:t>
            </a:r>
          </a:p>
          <a:p>
            <a:pPr lvl="4"/>
            <a:r>
              <a:t>Text úrovne 5</a:t>
            </a:r>
          </a:p>
        </p:txBody>
      </p:sp>
      <p:sp>
        <p:nvSpPr>
          <p:cNvPr id="4" name="01"/>
          <p:cNvSpPr txBox="1">
            <a:spLocks noGrp="1"/>
          </p:cNvSpPr>
          <p:nvPr>
            <p:ph type="sldNum" sz="quarter" idx="2"/>
          </p:nvPr>
        </p:nvSpPr>
        <p:spPr>
          <a:xfrm>
            <a:off x="17031493" y="4521199"/>
            <a:ext cx="4352182" cy="4673601"/>
          </a:xfrm>
          <a:prstGeom prst="rect">
            <a:avLst/>
          </a:prstGeom>
          <a:ln w="12700">
            <a:miter lim="400000"/>
          </a:ln>
        </p:spPr>
        <p:txBody>
          <a:bodyPr wrap="none" lIns="50800" tIns="50800" rIns="50800" bIns="50800" anchor="ctr">
            <a:spAutoFit/>
          </a:bodyPr>
          <a:lstStyle>
            <a:lvl1pPr>
              <a:defRPr sz="30000" cap="none" spc="0">
                <a:solidFill>
                  <a:srgbClr val="424242">
                    <a:alpha val="10000"/>
                  </a:srgbClr>
                </a:solidFill>
              </a:defRPr>
            </a:lvl1pPr>
          </a:lstStyle>
          <a:p>
            <a:fld id="{86CB4B4D-7CA3-9044-876B-883B54F8677D}" type="slidenum">
              <a:t>‹#›</a:t>
            </a:fld>
            <a:endParaRPr/>
          </a:p>
        </p:txBody>
      </p:sp>
    </p:spTree>
  </p:cSld>
  <p:clrMap bg1="dk1" tx1="lt1" bg2="dk2" tx2="lt2" accent1="accent1" accent2="accent2" accent3="accent3" accent4="accent4" accent5="accent5" accent6="accent6" hlink="hlink" folHlink="folHlink"/>
  <p:sldLayoutIdLst>
    <p:sldLayoutId id="2147483649" r:id="rId1"/>
  </p:sldLayoutIdLst>
  <p:transition spd="med"/>
  <p:txStyles>
    <p:titleStyle>
      <a:lvl1pPr marL="0" marR="0" indent="0" algn="ctr" defTabSz="825500" rtl="0" latinLnBrk="0">
        <a:lnSpc>
          <a:spcPct val="90000"/>
        </a:lnSpc>
        <a:spcBef>
          <a:spcPts val="0"/>
        </a:spcBef>
        <a:spcAft>
          <a:spcPts val="0"/>
        </a:spcAft>
        <a:buClrTx/>
        <a:buSzTx/>
        <a:buFontTx/>
        <a:buNone/>
        <a:tabLst/>
        <a:defRPr sz="7000" b="0" i="0" u="none" strike="noStrike" cap="none" spc="0" baseline="0">
          <a:solidFill>
            <a:srgbClr val="FFFFFF"/>
          </a:solidFill>
          <a:uFillTx/>
          <a:latin typeface="+mn-lt"/>
          <a:ea typeface="+mn-ea"/>
          <a:cs typeface="+mn-cs"/>
          <a:sym typeface="Helvetica"/>
        </a:defRPr>
      </a:lvl1pPr>
      <a:lvl2pPr marL="0" marR="0" indent="228600" algn="ctr" defTabSz="825500" rtl="0" latinLnBrk="0">
        <a:lnSpc>
          <a:spcPct val="90000"/>
        </a:lnSpc>
        <a:spcBef>
          <a:spcPts val="0"/>
        </a:spcBef>
        <a:spcAft>
          <a:spcPts val="0"/>
        </a:spcAft>
        <a:buClrTx/>
        <a:buSzTx/>
        <a:buFontTx/>
        <a:buNone/>
        <a:tabLst/>
        <a:defRPr sz="7000" b="0" i="0" u="none" strike="noStrike" cap="none" spc="0" baseline="0">
          <a:solidFill>
            <a:srgbClr val="FFFFFF"/>
          </a:solidFill>
          <a:uFillTx/>
          <a:latin typeface="+mn-lt"/>
          <a:ea typeface="+mn-ea"/>
          <a:cs typeface="+mn-cs"/>
          <a:sym typeface="Helvetica"/>
        </a:defRPr>
      </a:lvl2pPr>
      <a:lvl3pPr marL="0" marR="0" indent="457200" algn="ctr" defTabSz="825500" rtl="0" latinLnBrk="0">
        <a:lnSpc>
          <a:spcPct val="90000"/>
        </a:lnSpc>
        <a:spcBef>
          <a:spcPts val="0"/>
        </a:spcBef>
        <a:spcAft>
          <a:spcPts val="0"/>
        </a:spcAft>
        <a:buClrTx/>
        <a:buSzTx/>
        <a:buFontTx/>
        <a:buNone/>
        <a:tabLst/>
        <a:defRPr sz="7000" b="0" i="0" u="none" strike="noStrike" cap="none" spc="0" baseline="0">
          <a:solidFill>
            <a:srgbClr val="FFFFFF"/>
          </a:solidFill>
          <a:uFillTx/>
          <a:latin typeface="+mn-lt"/>
          <a:ea typeface="+mn-ea"/>
          <a:cs typeface="+mn-cs"/>
          <a:sym typeface="Helvetica"/>
        </a:defRPr>
      </a:lvl3pPr>
      <a:lvl4pPr marL="0" marR="0" indent="685800" algn="ctr" defTabSz="825500" rtl="0" latinLnBrk="0">
        <a:lnSpc>
          <a:spcPct val="90000"/>
        </a:lnSpc>
        <a:spcBef>
          <a:spcPts val="0"/>
        </a:spcBef>
        <a:spcAft>
          <a:spcPts val="0"/>
        </a:spcAft>
        <a:buClrTx/>
        <a:buSzTx/>
        <a:buFontTx/>
        <a:buNone/>
        <a:tabLst/>
        <a:defRPr sz="7000" b="0" i="0" u="none" strike="noStrike" cap="none" spc="0" baseline="0">
          <a:solidFill>
            <a:srgbClr val="FFFFFF"/>
          </a:solidFill>
          <a:uFillTx/>
          <a:latin typeface="+mn-lt"/>
          <a:ea typeface="+mn-ea"/>
          <a:cs typeface="+mn-cs"/>
          <a:sym typeface="Helvetica"/>
        </a:defRPr>
      </a:lvl4pPr>
      <a:lvl5pPr marL="0" marR="0" indent="914400" algn="ctr" defTabSz="825500" rtl="0" latinLnBrk="0">
        <a:lnSpc>
          <a:spcPct val="90000"/>
        </a:lnSpc>
        <a:spcBef>
          <a:spcPts val="0"/>
        </a:spcBef>
        <a:spcAft>
          <a:spcPts val="0"/>
        </a:spcAft>
        <a:buClrTx/>
        <a:buSzTx/>
        <a:buFontTx/>
        <a:buNone/>
        <a:tabLst/>
        <a:defRPr sz="7000" b="0" i="0" u="none" strike="noStrike" cap="none" spc="0" baseline="0">
          <a:solidFill>
            <a:srgbClr val="FFFFFF"/>
          </a:solidFill>
          <a:uFillTx/>
          <a:latin typeface="+mn-lt"/>
          <a:ea typeface="+mn-ea"/>
          <a:cs typeface="+mn-cs"/>
          <a:sym typeface="Helvetica"/>
        </a:defRPr>
      </a:lvl5pPr>
      <a:lvl6pPr marL="0" marR="0" indent="1143000" algn="ctr" defTabSz="825500" rtl="0" latinLnBrk="0">
        <a:lnSpc>
          <a:spcPct val="90000"/>
        </a:lnSpc>
        <a:spcBef>
          <a:spcPts val="0"/>
        </a:spcBef>
        <a:spcAft>
          <a:spcPts val="0"/>
        </a:spcAft>
        <a:buClrTx/>
        <a:buSzTx/>
        <a:buFontTx/>
        <a:buNone/>
        <a:tabLst/>
        <a:defRPr sz="7000" b="0" i="0" u="none" strike="noStrike" cap="none" spc="0" baseline="0">
          <a:solidFill>
            <a:srgbClr val="FFFFFF"/>
          </a:solidFill>
          <a:uFillTx/>
          <a:latin typeface="+mn-lt"/>
          <a:ea typeface="+mn-ea"/>
          <a:cs typeface="+mn-cs"/>
          <a:sym typeface="Helvetica"/>
        </a:defRPr>
      </a:lvl6pPr>
      <a:lvl7pPr marL="0" marR="0" indent="1371600" algn="ctr" defTabSz="825500" rtl="0" latinLnBrk="0">
        <a:lnSpc>
          <a:spcPct val="90000"/>
        </a:lnSpc>
        <a:spcBef>
          <a:spcPts val="0"/>
        </a:spcBef>
        <a:spcAft>
          <a:spcPts val="0"/>
        </a:spcAft>
        <a:buClrTx/>
        <a:buSzTx/>
        <a:buFontTx/>
        <a:buNone/>
        <a:tabLst/>
        <a:defRPr sz="7000" b="0" i="0" u="none" strike="noStrike" cap="none" spc="0" baseline="0">
          <a:solidFill>
            <a:srgbClr val="FFFFFF"/>
          </a:solidFill>
          <a:uFillTx/>
          <a:latin typeface="+mn-lt"/>
          <a:ea typeface="+mn-ea"/>
          <a:cs typeface="+mn-cs"/>
          <a:sym typeface="Helvetica"/>
        </a:defRPr>
      </a:lvl7pPr>
      <a:lvl8pPr marL="0" marR="0" indent="1600200" algn="ctr" defTabSz="825500" rtl="0" latinLnBrk="0">
        <a:lnSpc>
          <a:spcPct val="90000"/>
        </a:lnSpc>
        <a:spcBef>
          <a:spcPts val="0"/>
        </a:spcBef>
        <a:spcAft>
          <a:spcPts val="0"/>
        </a:spcAft>
        <a:buClrTx/>
        <a:buSzTx/>
        <a:buFontTx/>
        <a:buNone/>
        <a:tabLst/>
        <a:defRPr sz="7000" b="0" i="0" u="none" strike="noStrike" cap="none" spc="0" baseline="0">
          <a:solidFill>
            <a:srgbClr val="FFFFFF"/>
          </a:solidFill>
          <a:uFillTx/>
          <a:latin typeface="+mn-lt"/>
          <a:ea typeface="+mn-ea"/>
          <a:cs typeface="+mn-cs"/>
          <a:sym typeface="Helvetica"/>
        </a:defRPr>
      </a:lvl8pPr>
      <a:lvl9pPr marL="0" marR="0" indent="1828800" algn="ctr" defTabSz="825500" rtl="0" latinLnBrk="0">
        <a:lnSpc>
          <a:spcPct val="90000"/>
        </a:lnSpc>
        <a:spcBef>
          <a:spcPts val="0"/>
        </a:spcBef>
        <a:spcAft>
          <a:spcPts val="0"/>
        </a:spcAft>
        <a:buClrTx/>
        <a:buSzTx/>
        <a:buFontTx/>
        <a:buNone/>
        <a:tabLst/>
        <a:defRPr sz="7000" b="0" i="0" u="none" strike="noStrike" cap="none" spc="0" baseline="0">
          <a:solidFill>
            <a:srgbClr val="FFFFFF"/>
          </a:solidFill>
          <a:uFillTx/>
          <a:latin typeface="+mn-lt"/>
          <a:ea typeface="+mn-ea"/>
          <a:cs typeface="+mn-cs"/>
          <a:sym typeface="Helvetica"/>
        </a:defRPr>
      </a:lvl9pPr>
    </p:titleStyle>
    <p:bodyStyle>
      <a:lvl1pPr marL="0" marR="0" indent="0" algn="l" defTabSz="762000" rtl="0" latinLnBrk="0">
        <a:lnSpc>
          <a:spcPct val="100000"/>
        </a:lnSpc>
        <a:spcBef>
          <a:spcPts val="0"/>
        </a:spcBef>
        <a:spcAft>
          <a:spcPts val="0"/>
        </a:spcAft>
        <a:buClrTx/>
        <a:buSzTx/>
        <a:buFontTx/>
        <a:buNone/>
        <a:tabLst/>
        <a:defRPr sz="2000" b="0" i="0" u="none" strike="noStrike" cap="none" spc="59" baseline="0">
          <a:solidFill>
            <a:srgbClr val="FFFFFF"/>
          </a:solidFill>
          <a:uFillTx/>
          <a:latin typeface="+mn-lt"/>
          <a:ea typeface="+mn-ea"/>
          <a:cs typeface="+mn-cs"/>
          <a:sym typeface="Helvetica"/>
        </a:defRPr>
      </a:lvl1pPr>
      <a:lvl2pPr marL="0" marR="0" indent="228600" algn="l" defTabSz="762000" rtl="0" latinLnBrk="0">
        <a:lnSpc>
          <a:spcPct val="100000"/>
        </a:lnSpc>
        <a:spcBef>
          <a:spcPts val="0"/>
        </a:spcBef>
        <a:spcAft>
          <a:spcPts val="0"/>
        </a:spcAft>
        <a:buClrTx/>
        <a:buSzTx/>
        <a:buFontTx/>
        <a:buNone/>
        <a:tabLst/>
        <a:defRPr sz="2000" b="0" i="0" u="none" strike="noStrike" cap="none" spc="59" baseline="0">
          <a:solidFill>
            <a:srgbClr val="FFFFFF"/>
          </a:solidFill>
          <a:uFillTx/>
          <a:latin typeface="+mn-lt"/>
          <a:ea typeface="+mn-ea"/>
          <a:cs typeface="+mn-cs"/>
          <a:sym typeface="Helvetica"/>
        </a:defRPr>
      </a:lvl2pPr>
      <a:lvl3pPr marL="0" marR="0" indent="457200" algn="l" defTabSz="762000" rtl="0" latinLnBrk="0">
        <a:lnSpc>
          <a:spcPct val="100000"/>
        </a:lnSpc>
        <a:spcBef>
          <a:spcPts val="0"/>
        </a:spcBef>
        <a:spcAft>
          <a:spcPts val="0"/>
        </a:spcAft>
        <a:buClrTx/>
        <a:buSzTx/>
        <a:buFontTx/>
        <a:buNone/>
        <a:tabLst/>
        <a:defRPr sz="2000" b="0" i="0" u="none" strike="noStrike" cap="none" spc="59" baseline="0">
          <a:solidFill>
            <a:srgbClr val="FFFFFF"/>
          </a:solidFill>
          <a:uFillTx/>
          <a:latin typeface="+mn-lt"/>
          <a:ea typeface="+mn-ea"/>
          <a:cs typeface="+mn-cs"/>
          <a:sym typeface="Helvetica"/>
        </a:defRPr>
      </a:lvl3pPr>
      <a:lvl4pPr marL="0" marR="0" indent="685800" algn="l" defTabSz="762000" rtl="0" latinLnBrk="0">
        <a:lnSpc>
          <a:spcPct val="100000"/>
        </a:lnSpc>
        <a:spcBef>
          <a:spcPts val="0"/>
        </a:spcBef>
        <a:spcAft>
          <a:spcPts val="0"/>
        </a:spcAft>
        <a:buClrTx/>
        <a:buSzTx/>
        <a:buFontTx/>
        <a:buNone/>
        <a:tabLst/>
        <a:defRPr sz="2000" b="0" i="0" u="none" strike="noStrike" cap="none" spc="59" baseline="0">
          <a:solidFill>
            <a:srgbClr val="FFFFFF"/>
          </a:solidFill>
          <a:uFillTx/>
          <a:latin typeface="+mn-lt"/>
          <a:ea typeface="+mn-ea"/>
          <a:cs typeface="+mn-cs"/>
          <a:sym typeface="Helvetica"/>
        </a:defRPr>
      </a:lvl4pPr>
      <a:lvl5pPr marL="0" marR="0" indent="914400" algn="l" defTabSz="762000" rtl="0" latinLnBrk="0">
        <a:lnSpc>
          <a:spcPct val="100000"/>
        </a:lnSpc>
        <a:spcBef>
          <a:spcPts val="0"/>
        </a:spcBef>
        <a:spcAft>
          <a:spcPts val="0"/>
        </a:spcAft>
        <a:buClrTx/>
        <a:buSzTx/>
        <a:buFontTx/>
        <a:buNone/>
        <a:tabLst/>
        <a:defRPr sz="2000" b="0" i="0" u="none" strike="noStrike" cap="none" spc="59" baseline="0">
          <a:solidFill>
            <a:srgbClr val="FFFFFF"/>
          </a:solidFill>
          <a:uFillTx/>
          <a:latin typeface="+mn-lt"/>
          <a:ea typeface="+mn-ea"/>
          <a:cs typeface="+mn-cs"/>
          <a:sym typeface="Helvetica"/>
        </a:defRPr>
      </a:lvl5pPr>
      <a:lvl6pPr marL="0" marR="0" indent="1143000" algn="l" defTabSz="762000" rtl="0" latinLnBrk="0">
        <a:lnSpc>
          <a:spcPct val="100000"/>
        </a:lnSpc>
        <a:spcBef>
          <a:spcPts val="0"/>
        </a:spcBef>
        <a:spcAft>
          <a:spcPts val="0"/>
        </a:spcAft>
        <a:buClrTx/>
        <a:buSzTx/>
        <a:buFontTx/>
        <a:buNone/>
        <a:tabLst/>
        <a:defRPr sz="2000" b="0" i="0" u="none" strike="noStrike" cap="none" spc="59" baseline="0">
          <a:solidFill>
            <a:srgbClr val="FFFFFF"/>
          </a:solidFill>
          <a:uFillTx/>
          <a:latin typeface="+mn-lt"/>
          <a:ea typeface="+mn-ea"/>
          <a:cs typeface="+mn-cs"/>
          <a:sym typeface="Helvetica"/>
        </a:defRPr>
      </a:lvl6pPr>
      <a:lvl7pPr marL="0" marR="0" indent="1371600" algn="l" defTabSz="762000" rtl="0" latinLnBrk="0">
        <a:lnSpc>
          <a:spcPct val="100000"/>
        </a:lnSpc>
        <a:spcBef>
          <a:spcPts val="0"/>
        </a:spcBef>
        <a:spcAft>
          <a:spcPts val="0"/>
        </a:spcAft>
        <a:buClrTx/>
        <a:buSzTx/>
        <a:buFontTx/>
        <a:buNone/>
        <a:tabLst/>
        <a:defRPr sz="2000" b="0" i="0" u="none" strike="noStrike" cap="none" spc="59" baseline="0">
          <a:solidFill>
            <a:srgbClr val="FFFFFF"/>
          </a:solidFill>
          <a:uFillTx/>
          <a:latin typeface="+mn-lt"/>
          <a:ea typeface="+mn-ea"/>
          <a:cs typeface="+mn-cs"/>
          <a:sym typeface="Helvetica"/>
        </a:defRPr>
      </a:lvl7pPr>
      <a:lvl8pPr marL="0" marR="0" indent="1600200" algn="l" defTabSz="762000" rtl="0" latinLnBrk="0">
        <a:lnSpc>
          <a:spcPct val="100000"/>
        </a:lnSpc>
        <a:spcBef>
          <a:spcPts val="0"/>
        </a:spcBef>
        <a:spcAft>
          <a:spcPts val="0"/>
        </a:spcAft>
        <a:buClrTx/>
        <a:buSzTx/>
        <a:buFontTx/>
        <a:buNone/>
        <a:tabLst/>
        <a:defRPr sz="2000" b="0" i="0" u="none" strike="noStrike" cap="none" spc="59" baseline="0">
          <a:solidFill>
            <a:srgbClr val="FFFFFF"/>
          </a:solidFill>
          <a:uFillTx/>
          <a:latin typeface="+mn-lt"/>
          <a:ea typeface="+mn-ea"/>
          <a:cs typeface="+mn-cs"/>
          <a:sym typeface="Helvetica"/>
        </a:defRPr>
      </a:lvl8pPr>
      <a:lvl9pPr marL="0" marR="0" indent="1828800" algn="l" defTabSz="762000" rtl="0" latinLnBrk="0">
        <a:lnSpc>
          <a:spcPct val="100000"/>
        </a:lnSpc>
        <a:spcBef>
          <a:spcPts val="0"/>
        </a:spcBef>
        <a:spcAft>
          <a:spcPts val="0"/>
        </a:spcAft>
        <a:buClrTx/>
        <a:buSzTx/>
        <a:buFontTx/>
        <a:buNone/>
        <a:tabLst/>
        <a:defRPr sz="2000" b="0" i="0" u="none" strike="noStrike" cap="none" spc="59" baseline="0">
          <a:solidFill>
            <a:srgbClr val="FFFFFF"/>
          </a:solidFill>
          <a:uFillTx/>
          <a:latin typeface="+mn-lt"/>
          <a:ea typeface="+mn-ea"/>
          <a:cs typeface="+mn-cs"/>
          <a:sym typeface="Helvetica"/>
        </a:defRPr>
      </a:lvl9pPr>
    </p:bodyStyle>
    <p:otherStyle>
      <a:lvl1pPr marL="0" marR="0" indent="0" algn="l" defTabSz="825500" rtl="0" latinLnBrk="0">
        <a:lnSpc>
          <a:spcPct val="100000"/>
        </a:lnSpc>
        <a:spcBef>
          <a:spcPts val="0"/>
        </a:spcBef>
        <a:spcAft>
          <a:spcPts val="0"/>
        </a:spcAft>
        <a:buClrTx/>
        <a:buSzTx/>
        <a:buFontTx/>
        <a:buNone/>
        <a:tabLst/>
        <a:defRPr sz="30000" b="0" i="0" u="none" strike="noStrike" cap="none" spc="0" baseline="0">
          <a:solidFill>
            <a:schemeClr val="tx1"/>
          </a:solidFill>
          <a:uFillTx/>
          <a:latin typeface="+mn-lt"/>
          <a:ea typeface="+mn-ea"/>
          <a:cs typeface="+mn-cs"/>
          <a:sym typeface="Helvetica"/>
        </a:defRPr>
      </a:lvl1pPr>
      <a:lvl2pPr marL="0" marR="0" indent="228600" algn="l" defTabSz="825500" rtl="0" latinLnBrk="0">
        <a:lnSpc>
          <a:spcPct val="100000"/>
        </a:lnSpc>
        <a:spcBef>
          <a:spcPts val="0"/>
        </a:spcBef>
        <a:spcAft>
          <a:spcPts val="0"/>
        </a:spcAft>
        <a:buClrTx/>
        <a:buSzTx/>
        <a:buFontTx/>
        <a:buNone/>
        <a:tabLst/>
        <a:defRPr sz="30000" b="0" i="0" u="none" strike="noStrike" cap="none" spc="0" baseline="0">
          <a:solidFill>
            <a:schemeClr val="tx1"/>
          </a:solidFill>
          <a:uFillTx/>
          <a:latin typeface="+mn-lt"/>
          <a:ea typeface="+mn-ea"/>
          <a:cs typeface="+mn-cs"/>
          <a:sym typeface="Helvetica"/>
        </a:defRPr>
      </a:lvl2pPr>
      <a:lvl3pPr marL="0" marR="0" indent="457200" algn="l" defTabSz="825500" rtl="0" latinLnBrk="0">
        <a:lnSpc>
          <a:spcPct val="100000"/>
        </a:lnSpc>
        <a:spcBef>
          <a:spcPts val="0"/>
        </a:spcBef>
        <a:spcAft>
          <a:spcPts val="0"/>
        </a:spcAft>
        <a:buClrTx/>
        <a:buSzTx/>
        <a:buFontTx/>
        <a:buNone/>
        <a:tabLst/>
        <a:defRPr sz="30000" b="0" i="0" u="none" strike="noStrike" cap="none" spc="0" baseline="0">
          <a:solidFill>
            <a:schemeClr val="tx1"/>
          </a:solidFill>
          <a:uFillTx/>
          <a:latin typeface="+mn-lt"/>
          <a:ea typeface="+mn-ea"/>
          <a:cs typeface="+mn-cs"/>
          <a:sym typeface="Helvetica"/>
        </a:defRPr>
      </a:lvl3pPr>
      <a:lvl4pPr marL="0" marR="0" indent="685800" algn="l" defTabSz="825500" rtl="0" latinLnBrk="0">
        <a:lnSpc>
          <a:spcPct val="100000"/>
        </a:lnSpc>
        <a:spcBef>
          <a:spcPts val="0"/>
        </a:spcBef>
        <a:spcAft>
          <a:spcPts val="0"/>
        </a:spcAft>
        <a:buClrTx/>
        <a:buSzTx/>
        <a:buFontTx/>
        <a:buNone/>
        <a:tabLst/>
        <a:defRPr sz="30000" b="0" i="0" u="none" strike="noStrike" cap="none" spc="0" baseline="0">
          <a:solidFill>
            <a:schemeClr val="tx1"/>
          </a:solidFill>
          <a:uFillTx/>
          <a:latin typeface="+mn-lt"/>
          <a:ea typeface="+mn-ea"/>
          <a:cs typeface="+mn-cs"/>
          <a:sym typeface="Helvetica"/>
        </a:defRPr>
      </a:lvl4pPr>
      <a:lvl5pPr marL="0" marR="0" indent="914400" algn="l" defTabSz="825500" rtl="0" latinLnBrk="0">
        <a:lnSpc>
          <a:spcPct val="100000"/>
        </a:lnSpc>
        <a:spcBef>
          <a:spcPts val="0"/>
        </a:spcBef>
        <a:spcAft>
          <a:spcPts val="0"/>
        </a:spcAft>
        <a:buClrTx/>
        <a:buSzTx/>
        <a:buFontTx/>
        <a:buNone/>
        <a:tabLst/>
        <a:defRPr sz="30000" b="0" i="0" u="none" strike="noStrike" cap="none" spc="0" baseline="0">
          <a:solidFill>
            <a:schemeClr val="tx1"/>
          </a:solidFill>
          <a:uFillTx/>
          <a:latin typeface="+mn-lt"/>
          <a:ea typeface="+mn-ea"/>
          <a:cs typeface="+mn-cs"/>
          <a:sym typeface="Helvetica"/>
        </a:defRPr>
      </a:lvl5pPr>
      <a:lvl6pPr marL="0" marR="0" indent="1143000" algn="l" defTabSz="825500" rtl="0" latinLnBrk="0">
        <a:lnSpc>
          <a:spcPct val="100000"/>
        </a:lnSpc>
        <a:spcBef>
          <a:spcPts val="0"/>
        </a:spcBef>
        <a:spcAft>
          <a:spcPts val="0"/>
        </a:spcAft>
        <a:buClrTx/>
        <a:buSzTx/>
        <a:buFontTx/>
        <a:buNone/>
        <a:tabLst/>
        <a:defRPr sz="30000" b="0" i="0" u="none" strike="noStrike" cap="none" spc="0" baseline="0">
          <a:solidFill>
            <a:schemeClr val="tx1"/>
          </a:solidFill>
          <a:uFillTx/>
          <a:latin typeface="+mn-lt"/>
          <a:ea typeface="+mn-ea"/>
          <a:cs typeface="+mn-cs"/>
          <a:sym typeface="Helvetica"/>
        </a:defRPr>
      </a:lvl6pPr>
      <a:lvl7pPr marL="0" marR="0" indent="1371600" algn="l" defTabSz="825500" rtl="0" latinLnBrk="0">
        <a:lnSpc>
          <a:spcPct val="100000"/>
        </a:lnSpc>
        <a:spcBef>
          <a:spcPts val="0"/>
        </a:spcBef>
        <a:spcAft>
          <a:spcPts val="0"/>
        </a:spcAft>
        <a:buClrTx/>
        <a:buSzTx/>
        <a:buFontTx/>
        <a:buNone/>
        <a:tabLst/>
        <a:defRPr sz="30000" b="0" i="0" u="none" strike="noStrike" cap="none" spc="0" baseline="0">
          <a:solidFill>
            <a:schemeClr val="tx1"/>
          </a:solidFill>
          <a:uFillTx/>
          <a:latin typeface="+mn-lt"/>
          <a:ea typeface="+mn-ea"/>
          <a:cs typeface="+mn-cs"/>
          <a:sym typeface="Helvetica"/>
        </a:defRPr>
      </a:lvl7pPr>
      <a:lvl8pPr marL="0" marR="0" indent="1600200" algn="l" defTabSz="825500" rtl="0" latinLnBrk="0">
        <a:lnSpc>
          <a:spcPct val="100000"/>
        </a:lnSpc>
        <a:spcBef>
          <a:spcPts val="0"/>
        </a:spcBef>
        <a:spcAft>
          <a:spcPts val="0"/>
        </a:spcAft>
        <a:buClrTx/>
        <a:buSzTx/>
        <a:buFontTx/>
        <a:buNone/>
        <a:tabLst/>
        <a:defRPr sz="30000" b="0" i="0" u="none" strike="noStrike" cap="none" spc="0" baseline="0">
          <a:solidFill>
            <a:schemeClr val="tx1"/>
          </a:solidFill>
          <a:uFillTx/>
          <a:latin typeface="+mn-lt"/>
          <a:ea typeface="+mn-ea"/>
          <a:cs typeface="+mn-cs"/>
          <a:sym typeface="Helvetica"/>
        </a:defRPr>
      </a:lvl8pPr>
      <a:lvl9pPr marL="0" marR="0" indent="1828800" algn="l" defTabSz="825500" rtl="0" latinLnBrk="0">
        <a:lnSpc>
          <a:spcPct val="100000"/>
        </a:lnSpc>
        <a:spcBef>
          <a:spcPts val="0"/>
        </a:spcBef>
        <a:spcAft>
          <a:spcPts val="0"/>
        </a:spcAft>
        <a:buClrTx/>
        <a:buSzTx/>
        <a:buFontTx/>
        <a:buNone/>
        <a:tabLst/>
        <a:defRPr sz="30000" b="0" i="0" u="none" strike="noStrike" cap="none" spc="0" baseline="0">
          <a:solidFill>
            <a:schemeClr val="tx1"/>
          </a:solidFill>
          <a:uFillTx/>
          <a:latin typeface="+mn-lt"/>
          <a:ea typeface="+mn-ea"/>
          <a:cs typeface="+mn-cs"/>
          <a:sym typeface="Helvetica"/>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chart" Target="../charts/chart1.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chart" Target="../charts/chart2.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chart" Target="../charts/chart3.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image" Target="../media/image7.jpeg"/></Relationships>
</file>

<file path=ppt/slides/_rels/slide8.xml.rels><?xml version="1.0" encoding="UTF-8" standalone="yes"?>
<Relationships xmlns="http://schemas.openxmlformats.org/package/2006/relationships"><Relationship Id="rId3" Type="http://schemas.openxmlformats.org/officeDocument/2006/relationships/hyperlink" Target="https://corporatefinanceinstitute.com/resources/capital-markets/stock-price/" TargetMode="External"/><Relationship Id="rId2" Type="http://schemas.openxmlformats.org/officeDocument/2006/relationships/hyperlink" Target="https://www.investopedia.com/ask/answers/041015/why-trading-volume-important-investors.asp" TargetMode="External"/><Relationship Id="rId1" Type="http://schemas.openxmlformats.org/officeDocument/2006/relationships/slideLayout" Target="../slideLayouts/slideLayout1.xml"/><Relationship Id="rId4" Type="http://schemas.openxmlformats.org/officeDocument/2006/relationships/hyperlink" Target="https://www.investopedia.com/ask/answers/042715/how-do-you-analyze-inventory-balance-sheet.asp" TargetMode="External"/></Relationships>
</file>

<file path=ppt/slides/_rels/slide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424242"/>
        </a:solidFill>
        <a:effectLst/>
      </p:bgPr>
    </p:bg>
    <p:spTree>
      <p:nvGrpSpPr>
        <p:cNvPr id="1" name=""/>
        <p:cNvGrpSpPr/>
        <p:nvPr/>
      </p:nvGrpSpPr>
      <p:grpSpPr>
        <a:xfrm>
          <a:off x="0" y="0"/>
          <a:ext cx="0" cy="0"/>
          <a:chOff x="0" y="0"/>
          <a:chExt cx="0" cy="0"/>
        </a:xfrm>
      </p:grpSpPr>
      <p:pic>
        <p:nvPicPr>
          <p:cNvPr id="20" name="car_sale.jpg" descr="car_sale.jpg"/>
          <p:cNvPicPr>
            <a:picLocks noChangeAspect="1"/>
          </p:cNvPicPr>
          <p:nvPr/>
        </p:nvPicPr>
        <p:blipFill>
          <a:blip r:embed="rId2">
            <a:alphaModFix amt="49983"/>
          </a:blip>
          <a:srcRect t="7738" b="7738"/>
          <a:stretch>
            <a:fillRect/>
          </a:stretch>
        </p:blipFill>
        <p:spPr>
          <a:xfrm>
            <a:off x="0" y="0"/>
            <a:ext cx="24384000" cy="13716000"/>
          </a:xfrm>
          <a:prstGeom prst="rect">
            <a:avLst/>
          </a:prstGeom>
          <a:ln w="12700">
            <a:miter lim="400000"/>
          </a:ln>
        </p:spPr>
      </p:pic>
      <p:sp>
        <p:nvSpPr>
          <p:cNvPr id="21" name="analysis of automotive industry"/>
          <p:cNvSpPr/>
          <p:nvPr/>
        </p:nvSpPr>
        <p:spPr>
          <a:xfrm>
            <a:off x="3302000" y="7754162"/>
            <a:ext cx="17780000" cy="87124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a:defRPr b="1">
                <a:solidFill>
                  <a:srgbClr val="FFFFFF"/>
                </a:solidFill>
              </a:defRPr>
            </a:lvl1pPr>
          </a:lstStyle>
          <a:p>
            <a:r>
              <a:t>analysis of automotive industry</a:t>
            </a:r>
          </a:p>
        </p:txBody>
      </p:sp>
      <p:sp>
        <p:nvSpPr>
          <p:cNvPr id="22" name="Data to action"/>
          <p:cNvSpPr/>
          <p:nvPr/>
        </p:nvSpPr>
        <p:spPr>
          <a:xfrm>
            <a:off x="3302000" y="4330808"/>
            <a:ext cx="17780000" cy="342335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b"/>
          <a:lstStyle>
            <a:lvl1pPr algn="ctr">
              <a:defRPr sz="14100" b="1" spc="1691">
                <a:solidFill>
                  <a:srgbClr val="FFFFFF"/>
                </a:solidFill>
              </a:defRPr>
            </a:lvl1pPr>
          </a:lstStyle>
          <a:p>
            <a:r>
              <a:t>Data to action</a:t>
            </a:r>
          </a:p>
        </p:txBody>
      </p:sp>
      <p:sp>
        <p:nvSpPr>
          <p:cNvPr id="23" name="Rectangle"/>
          <p:cNvSpPr/>
          <p:nvPr/>
        </p:nvSpPr>
        <p:spPr>
          <a:xfrm>
            <a:off x="10894155" y="13517636"/>
            <a:ext cx="2540001" cy="198364"/>
          </a:xfrm>
          <a:prstGeom prst="rect">
            <a:avLst/>
          </a:prstGeom>
          <a:solidFill>
            <a:srgbClr val="2645BC"/>
          </a:solidFill>
          <a:ln w="12700">
            <a:miter lim="400000"/>
          </a:ln>
        </p:spPr>
        <p:txBody>
          <a:bodyPr lIns="190500" tIns="190500" rIns="190500" bIns="190500"/>
          <a:lstStyle/>
          <a:p>
            <a:pPr algn="ctr">
              <a:defRPr sz="1800" spc="90" baseline="-22222">
                <a:solidFill>
                  <a:srgbClr val="FFFFFF"/>
                </a:solidFill>
              </a:defRPr>
            </a:pPr>
            <a:endParaRPr/>
          </a:p>
        </p:txBody>
      </p:sp>
      <p:pic>
        <p:nvPicPr>
          <p:cNvPr id="24" name="villanova-logo.png" descr="villanova-logo.png"/>
          <p:cNvPicPr>
            <a:picLocks noChangeAspect="1"/>
          </p:cNvPicPr>
          <p:nvPr/>
        </p:nvPicPr>
        <p:blipFill>
          <a:blip r:embed="rId3"/>
          <a:srcRect l="2247" r="2247"/>
          <a:stretch>
            <a:fillRect/>
          </a:stretch>
        </p:blipFill>
        <p:spPr>
          <a:xfrm>
            <a:off x="22491302" y="652164"/>
            <a:ext cx="1397001" cy="1228703"/>
          </a:xfrm>
          <a:prstGeom prst="rect">
            <a:avLst/>
          </a:prstGeom>
          <a:ln w="12700">
            <a:miter lim="400000"/>
          </a:ln>
        </p:spPr>
      </p:pic>
      <p:sp>
        <p:nvSpPr>
          <p:cNvPr id="25" name="Jennie Franco…"/>
          <p:cNvSpPr/>
          <p:nvPr/>
        </p:nvSpPr>
        <p:spPr>
          <a:xfrm>
            <a:off x="3302000" y="11137900"/>
            <a:ext cx="17780000" cy="137924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p>
            <a:pPr algn="ctr">
              <a:defRPr sz="3400" b="1" spc="1122">
                <a:solidFill>
                  <a:srgbClr val="FFFFFF"/>
                </a:solidFill>
              </a:defRPr>
            </a:pPr>
            <a:r>
              <a:t>Jennie Franco</a:t>
            </a:r>
          </a:p>
          <a:p>
            <a:pPr algn="ctr">
              <a:defRPr sz="3400" b="1" spc="1122">
                <a:solidFill>
                  <a:srgbClr val="FFFFFF"/>
                </a:solidFill>
              </a:defRPr>
            </a:pPr>
            <a:r>
              <a:t>may 2023</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01"/>
          <p:cNvSpPr txBox="1">
            <a:spLocks noGrp="1"/>
          </p:cNvSpPr>
          <p:nvPr>
            <p:ph type="sldNum" sz="quarter" idx="4294967295"/>
          </p:nvPr>
        </p:nvSpPr>
        <p:spPr>
          <a:xfrm>
            <a:off x="2403570" y="2335301"/>
            <a:ext cx="2233242" cy="467360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a:t>
            </a:fld>
            <a:endParaRPr/>
          </a:p>
        </p:txBody>
      </p:sp>
      <p:sp>
        <p:nvSpPr>
          <p:cNvPr id="28" name="General Motors fares better than the competition"/>
          <p:cNvSpPr txBox="1">
            <a:spLocks noGrp="1"/>
          </p:cNvSpPr>
          <p:nvPr>
            <p:ph type="ctrTitle" idx="4294967295"/>
          </p:nvPr>
        </p:nvSpPr>
        <p:spPr>
          <a:xfrm>
            <a:off x="3550380" y="1758999"/>
            <a:ext cx="5715001" cy="4538641"/>
          </a:xfrm>
          <a:prstGeom prst="rect">
            <a:avLst/>
          </a:prstGeom>
        </p:spPr>
        <p:txBody>
          <a:bodyPr lIns="0" tIns="0" rIns="0" bIns="0"/>
          <a:lstStyle>
            <a:lvl1pPr algn="l">
              <a:buClr>
                <a:srgbClr val="F15533"/>
              </a:buClr>
              <a:defRPr sz="6000">
                <a:solidFill>
                  <a:srgbClr val="141417"/>
                </a:solidFill>
              </a:defRPr>
            </a:lvl1pPr>
          </a:lstStyle>
          <a:p>
            <a:r>
              <a:t>General Motors fares better than the competition</a:t>
            </a:r>
          </a:p>
        </p:txBody>
      </p:sp>
      <p:sp>
        <p:nvSpPr>
          <p:cNvPr id="29" name="How does Ford's Revenue compare with general motors' revenue?"/>
          <p:cNvSpPr txBox="1"/>
          <p:nvPr/>
        </p:nvSpPr>
        <p:spPr>
          <a:xfrm>
            <a:off x="3550380" y="6982428"/>
            <a:ext cx="5715001" cy="889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p>
            <a:pPr>
              <a:lnSpc>
                <a:spcPct val="120000"/>
              </a:lnSpc>
              <a:defRPr sz="2000" b="1" spc="100">
                <a:solidFill>
                  <a:srgbClr val="919191"/>
                </a:solidFill>
              </a:defRPr>
            </a:pPr>
            <a:r>
              <a:t>How does </a:t>
            </a:r>
            <a:r>
              <a:rPr>
                <a:solidFill>
                  <a:schemeClr val="accent1">
                    <a:hueOff val="273561"/>
                    <a:satOff val="2937"/>
                    <a:lumOff val="-22233"/>
                  </a:schemeClr>
                </a:solidFill>
              </a:rPr>
              <a:t>Ford's Revenue</a:t>
            </a:r>
            <a:r>
              <a:t> compare with </a:t>
            </a:r>
            <a:r>
              <a:rPr>
                <a:solidFill>
                  <a:schemeClr val="accent1">
                    <a:hueOff val="273561"/>
                    <a:satOff val="2937"/>
                    <a:lumOff val="-22233"/>
                  </a:schemeClr>
                </a:solidFill>
              </a:rPr>
              <a:t>general motors' revenue</a:t>
            </a:r>
            <a:r>
              <a:t>?</a:t>
            </a:r>
          </a:p>
        </p:txBody>
      </p:sp>
      <p:pic>
        <p:nvPicPr>
          <p:cNvPr id="30" name="HisotricalPerformance.png" descr="HisotricalPerformance.png"/>
          <p:cNvPicPr>
            <a:picLocks/>
          </p:cNvPicPr>
          <p:nvPr/>
        </p:nvPicPr>
        <p:blipFill>
          <a:blip r:embed="rId3"/>
          <a:srcRect/>
          <a:stretch>
            <a:fillRect/>
          </a:stretch>
        </p:blipFill>
        <p:spPr>
          <a:xfrm>
            <a:off x="9853578" y="2279737"/>
            <a:ext cx="14031856" cy="10299701"/>
          </a:xfrm>
          <a:prstGeom prst="rect">
            <a:avLst/>
          </a:prstGeom>
          <a:ln w="12700">
            <a:miter lim="400000"/>
          </a:ln>
        </p:spPr>
      </p:pic>
      <p:sp>
        <p:nvSpPr>
          <p:cNvPr id="31" name="Rectangle"/>
          <p:cNvSpPr/>
          <p:nvPr/>
        </p:nvSpPr>
        <p:spPr>
          <a:xfrm>
            <a:off x="10017855" y="13511733"/>
            <a:ext cx="2540001" cy="198364"/>
          </a:xfrm>
          <a:prstGeom prst="rect">
            <a:avLst/>
          </a:prstGeom>
          <a:solidFill>
            <a:srgbClr val="2645BC"/>
          </a:solidFill>
          <a:ln w="12700">
            <a:miter lim="400000"/>
          </a:ln>
        </p:spPr>
        <p:txBody>
          <a:bodyPr lIns="38100" tIns="38100" rIns="38100" bIns="38100" anchor="ctr"/>
          <a:lstStyle/>
          <a:p>
            <a:pPr algn="ctr">
              <a:defRPr sz="1800" spc="90" baseline="-22222">
                <a:solidFill>
                  <a:srgbClr val="FFFFFF"/>
                </a:solidFill>
              </a:defRPr>
            </a:pPr>
            <a:endParaRPr/>
          </a:p>
        </p:txBody>
      </p:sp>
      <p:pic>
        <p:nvPicPr>
          <p:cNvPr id="32" name="villanova-logo.png" descr="villanova-logo.png"/>
          <p:cNvPicPr>
            <a:picLocks noChangeAspect="1"/>
          </p:cNvPicPr>
          <p:nvPr/>
        </p:nvPicPr>
        <p:blipFill>
          <a:blip r:embed="rId4"/>
          <a:srcRect l="2247" r="2247"/>
          <a:stretch>
            <a:fillRect/>
          </a:stretch>
        </p:blipFill>
        <p:spPr>
          <a:xfrm>
            <a:off x="22491302" y="652164"/>
            <a:ext cx="1397001" cy="1228703"/>
          </a:xfrm>
          <a:prstGeom prst="rect">
            <a:avLst/>
          </a:prstGeom>
          <a:ln w="12700">
            <a:miter lim="400000"/>
          </a:ln>
        </p:spPr>
      </p:pic>
      <p:sp>
        <p:nvSpPr>
          <p:cNvPr id="33" name="Ford had a 15.9% increase in Total revenue from 2021 to 2022. It rose from $136 billion in 2021 to $158 billion in 2022. While their gross profit had an increase of near 5%.…"/>
          <p:cNvSpPr txBox="1"/>
          <p:nvPr/>
        </p:nvSpPr>
        <p:spPr>
          <a:xfrm>
            <a:off x="3550380" y="8200616"/>
            <a:ext cx="5715001" cy="27686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p>
            <a:pPr>
              <a:lnSpc>
                <a:spcPct val="150000"/>
              </a:lnSpc>
              <a:defRPr sz="1700" cap="none" spc="0">
                <a:solidFill>
                  <a:srgbClr val="424242"/>
                </a:solidFill>
              </a:defRPr>
            </a:pPr>
            <a:r>
              <a:t>Ford had a 15.9% increase in Total revenue from 2021 to 2022. It rose from $136 billion in 2021 to $158 billion in 2022. While their gross profit had an increase of near 5%. </a:t>
            </a:r>
          </a:p>
          <a:p>
            <a:pPr>
              <a:lnSpc>
                <a:spcPct val="150000"/>
              </a:lnSpc>
              <a:defRPr sz="1700" cap="none" spc="0">
                <a:solidFill>
                  <a:srgbClr val="424242"/>
                </a:solidFill>
              </a:defRPr>
            </a:pPr>
            <a:endParaRPr/>
          </a:p>
          <a:p>
            <a:pPr>
              <a:lnSpc>
                <a:spcPct val="150000"/>
              </a:lnSpc>
              <a:defRPr sz="1700" cap="none" spc="0">
                <a:solidFill>
                  <a:srgbClr val="424242"/>
                </a:solidFill>
              </a:defRPr>
            </a:pPr>
            <a:r>
              <a:t>General Motors' Total revenue for 2022 was $156 billion, an </a:t>
            </a:r>
            <a:r>
              <a:rPr b="1"/>
              <a:t>23.4% increase</a:t>
            </a:r>
            <a:r>
              <a:t> from the previous year. With a 17% increase in gross profit.</a:t>
            </a:r>
          </a:p>
        </p:txBody>
      </p:sp>
      <p:sp>
        <p:nvSpPr>
          <p:cNvPr id="34" name="However, both companies saw an increase in net debt with a percent change of more than 3%, meaning they have accumulated more debt over the past 12 months."/>
          <p:cNvSpPr txBox="1"/>
          <p:nvPr/>
        </p:nvSpPr>
        <p:spPr>
          <a:xfrm>
            <a:off x="3556000" y="11303000"/>
            <a:ext cx="5715000" cy="13208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a:lnSpc>
                <a:spcPct val="150000"/>
              </a:lnSpc>
              <a:defRPr sz="1700" cap="none" spc="0">
                <a:solidFill>
                  <a:srgbClr val="424242"/>
                </a:solidFill>
              </a:defRPr>
            </a:lvl1pPr>
          </a:lstStyle>
          <a:p>
            <a:r>
              <a:t>However, both companies saw an increase in net debt with a percent change of more than 3%, meaning they have accumulated more debt over the past 12 months.</a:t>
            </a:r>
          </a:p>
        </p:txBody>
      </p:sp>
    </p:spTree>
  </p:cSld>
  <p:clrMapOvr>
    <a:masterClrMapping/>
  </p:clrMapOvr>
  <mc:AlternateContent xmlns:mc="http://schemas.openxmlformats.org/markup-compatibility/2006" xmlns:p14="http://schemas.microsoft.com/office/powerpoint/2010/main">
    <mc:Choice Requires="p14">
      <p:transition spd="slow" p14:dur="1500">
        <p14:flip dir="l"/>
      </p:transition>
    </mc:Choice>
    <mc:Fallback xmlns="" xmlns:m="http://schemas.openxmlformats.org/officeDocument/2006/math" xmlns:a14="http://schemas.microsoft.com/office/drawing/2010/main">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6" name="2D Column Chart"/>
          <p:cNvGraphicFramePr/>
          <p:nvPr/>
        </p:nvGraphicFramePr>
        <p:xfrm>
          <a:off x="10672818" y="4025782"/>
          <a:ext cx="12411766" cy="6286501"/>
        </p:xfrm>
        <a:graphic>
          <a:graphicData uri="http://schemas.openxmlformats.org/drawingml/2006/chart">
            <c:chart xmlns:c="http://schemas.openxmlformats.org/drawingml/2006/chart" xmlns:r="http://schemas.openxmlformats.org/officeDocument/2006/relationships" r:id="rId2"/>
          </a:graphicData>
        </a:graphic>
      </p:graphicFrame>
      <p:sp>
        <p:nvSpPr>
          <p:cNvPr id="37" name="01"/>
          <p:cNvSpPr>
            <a:spLocks noGrp="1"/>
          </p:cNvSpPr>
          <p:nvPr>
            <p:ph type="sldNum" sz="quarter" idx="4294967295"/>
          </p:nvPr>
        </p:nvSpPr>
        <p:spPr>
          <a:xfrm>
            <a:off x="2530570" y="2182901"/>
            <a:ext cx="2233242" cy="467360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3</a:t>
            </a:fld>
            <a:endParaRPr/>
          </a:p>
        </p:txBody>
      </p:sp>
      <p:sp>
        <p:nvSpPr>
          <p:cNvPr id="38" name="The number of employees in two of the largest automotive brands in the United States are more than 100,000.…"/>
          <p:cNvSpPr txBox="1"/>
          <p:nvPr/>
        </p:nvSpPr>
        <p:spPr>
          <a:xfrm>
            <a:off x="3550380" y="7134682"/>
            <a:ext cx="4851401" cy="481502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p>
            <a:pPr>
              <a:lnSpc>
                <a:spcPct val="150000"/>
              </a:lnSpc>
              <a:defRPr sz="1700" cap="none" spc="0">
                <a:solidFill>
                  <a:srgbClr val="424242"/>
                </a:solidFill>
              </a:defRPr>
            </a:pPr>
            <a:r>
              <a:t>The number of employees in two of the largest automotive brands in the United States are more than 100,000. </a:t>
            </a:r>
          </a:p>
          <a:p>
            <a:pPr>
              <a:lnSpc>
                <a:spcPct val="150000"/>
              </a:lnSpc>
              <a:defRPr sz="1700" cap="none" spc="0">
                <a:solidFill>
                  <a:srgbClr val="424242"/>
                </a:solidFill>
              </a:defRPr>
            </a:pPr>
            <a:endParaRPr/>
          </a:p>
          <a:p>
            <a:pPr>
              <a:lnSpc>
                <a:spcPct val="150000"/>
              </a:lnSpc>
              <a:defRPr sz="1700" cap="none" spc="0">
                <a:solidFill>
                  <a:srgbClr val="424242"/>
                </a:solidFill>
              </a:defRPr>
            </a:pPr>
            <a:r>
              <a:t>Ford saw a decrease of 5% from the previous year, while GM employed more full time workers increasing their workforce by 6% in 2022.</a:t>
            </a:r>
          </a:p>
        </p:txBody>
      </p:sp>
      <p:sp>
        <p:nvSpPr>
          <p:cNvPr id="39" name="Number of Employees: 2021 - 2022"/>
          <p:cNvSpPr txBox="1"/>
          <p:nvPr/>
        </p:nvSpPr>
        <p:spPr>
          <a:xfrm>
            <a:off x="3550380" y="1758999"/>
            <a:ext cx="5600701" cy="45386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b"/>
          <a:lstStyle>
            <a:lvl1pPr>
              <a:lnSpc>
                <a:spcPct val="90000"/>
              </a:lnSpc>
              <a:buClr>
                <a:srgbClr val="F15533"/>
              </a:buClr>
              <a:defRPr sz="6000" cap="none" spc="0">
                <a:solidFill>
                  <a:srgbClr val="141417"/>
                </a:solidFill>
              </a:defRPr>
            </a:lvl1pPr>
          </a:lstStyle>
          <a:p>
            <a:r>
              <a:t>Number of Employees: 2021 - 2022 </a:t>
            </a:r>
          </a:p>
        </p:txBody>
      </p:sp>
      <p:pic>
        <p:nvPicPr>
          <p:cNvPr id="40" name="villanova-logo.png" descr="villanova-logo.png"/>
          <p:cNvPicPr>
            <a:picLocks noChangeAspect="1"/>
          </p:cNvPicPr>
          <p:nvPr/>
        </p:nvPicPr>
        <p:blipFill>
          <a:blip r:embed="rId3"/>
          <a:srcRect l="2247" r="2247"/>
          <a:stretch>
            <a:fillRect/>
          </a:stretch>
        </p:blipFill>
        <p:spPr>
          <a:xfrm>
            <a:off x="22491302" y="652164"/>
            <a:ext cx="1397001" cy="1228703"/>
          </a:xfrm>
          <a:prstGeom prst="rect">
            <a:avLst/>
          </a:prstGeom>
          <a:ln w="12700">
            <a:miter lim="400000"/>
          </a:ln>
        </p:spPr>
      </p:pic>
      <p:sp>
        <p:nvSpPr>
          <p:cNvPr id="41" name="Rectangle"/>
          <p:cNvSpPr/>
          <p:nvPr/>
        </p:nvSpPr>
        <p:spPr>
          <a:xfrm>
            <a:off x="10017855" y="13511733"/>
            <a:ext cx="2540001" cy="198364"/>
          </a:xfrm>
          <a:prstGeom prst="rect">
            <a:avLst/>
          </a:prstGeom>
          <a:solidFill>
            <a:srgbClr val="2645BC"/>
          </a:solidFill>
          <a:ln w="12700">
            <a:miter lim="400000"/>
          </a:ln>
        </p:spPr>
        <p:txBody>
          <a:bodyPr lIns="38100" tIns="38100" rIns="38100" bIns="38100" anchor="ctr"/>
          <a:lstStyle/>
          <a:p>
            <a:pPr algn="ctr">
              <a:defRPr sz="1800" spc="90" baseline="-22222">
                <a:solidFill>
                  <a:srgbClr val="FFFFFF"/>
                </a:solidFill>
              </a:defRPr>
            </a:pPr>
            <a:endParaRPr/>
          </a:p>
        </p:txBody>
      </p:sp>
    </p:spTree>
  </p:cSld>
  <p:clrMapOvr>
    <a:masterClrMapping/>
  </p:clrMapOvr>
  <mc:AlternateContent xmlns:mc="http://schemas.openxmlformats.org/markup-compatibility/2006" xmlns:p14="http://schemas.microsoft.com/office/powerpoint/2010/main">
    <mc:Choice Requires="p14">
      <p:transition spd="slow" p14:dur="1500">
        <p14:prism dir="u"/>
      </p:transition>
    </mc:Choice>
    <mc:Fallback xmlns="" xmlns:m="http://schemas.openxmlformats.org/officeDocument/2006/math" xmlns:a14="http://schemas.microsoft.com/office/drawing/2010/main">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3" name="2D Bar Chart"/>
          <p:cNvGraphicFramePr/>
          <p:nvPr>
            <p:extLst>
              <p:ext uri="{D42A27DB-BD31-4B8C-83A1-F6EECF244321}">
                <p14:modId xmlns:p14="http://schemas.microsoft.com/office/powerpoint/2010/main" val="2121485998"/>
              </p:ext>
            </p:extLst>
          </p:nvPr>
        </p:nvGraphicFramePr>
        <p:xfrm>
          <a:off x="2253803" y="4487124"/>
          <a:ext cx="19680912" cy="6966670"/>
        </p:xfrm>
        <a:graphic>
          <a:graphicData uri="http://schemas.openxmlformats.org/drawingml/2006/chart">
            <c:chart xmlns:c="http://schemas.openxmlformats.org/drawingml/2006/chart" xmlns:r="http://schemas.openxmlformats.org/officeDocument/2006/relationships" r:id="rId2"/>
          </a:graphicData>
        </a:graphic>
      </p:graphicFrame>
      <p:sp>
        <p:nvSpPr>
          <p:cNvPr id="44" name="01"/>
          <p:cNvSpPr txBox="1">
            <a:spLocks noGrp="1"/>
          </p:cNvSpPr>
          <p:nvPr>
            <p:ph type="sldNum" sz="quarter" idx="4294967295"/>
          </p:nvPr>
        </p:nvSpPr>
        <p:spPr>
          <a:xfrm>
            <a:off x="1482435" y="265201"/>
            <a:ext cx="2233241" cy="467360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4</a:t>
            </a:fld>
            <a:endParaRPr/>
          </a:p>
        </p:txBody>
      </p:sp>
      <p:sp>
        <p:nvSpPr>
          <p:cNvPr id="45" name="Ford Motor Company is one of the largest car manufacturers in the world. A look at the shareholders according to S&amp;P Global data, reveals that the Vanguard Group is their biggest institutional shareholder with 335,643,986 shares, 8.4% of shares outstandi"/>
          <p:cNvSpPr txBox="1">
            <a:spLocks noGrp="1"/>
          </p:cNvSpPr>
          <p:nvPr>
            <p:ph type="subTitle" sz="quarter" idx="4294967295"/>
          </p:nvPr>
        </p:nvSpPr>
        <p:spPr>
          <a:xfrm>
            <a:off x="13573138" y="8206618"/>
            <a:ext cx="5715001" cy="3393492"/>
          </a:xfrm>
          <a:prstGeom prst="rect">
            <a:avLst/>
          </a:prstGeom>
          <a:noFill/>
        </p:spPr>
        <p:txBody>
          <a:bodyPr lIns="0" tIns="0" rIns="0" bIns="0" anchor="t"/>
          <a:lstStyle/>
          <a:p>
            <a:pPr defTabSz="825500">
              <a:lnSpc>
                <a:spcPct val="150000"/>
              </a:lnSpc>
              <a:defRPr sz="1600" spc="0">
                <a:solidFill>
                  <a:srgbClr val="424242"/>
                </a:solidFill>
              </a:defRPr>
            </a:pPr>
            <a:r>
              <a:rPr dirty="0"/>
              <a:t>Ford Motor Company is one of the largest car manufacturers in the world. A look at the shareholders according to S&amp;P Global data, reveals that the Vanguard Group is their biggest institutional shareholder with 335,643,986 shares, 8.4% of shares outstanding as of 2022. </a:t>
            </a:r>
          </a:p>
          <a:p>
            <a:pPr defTabSz="825500">
              <a:lnSpc>
                <a:spcPct val="150000"/>
              </a:lnSpc>
              <a:defRPr sz="1600" spc="0">
                <a:solidFill>
                  <a:srgbClr val="424242"/>
                </a:solidFill>
              </a:defRPr>
            </a:pPr>
            <a:endParaRPr dirty="0"/>
          </a:p>
          <a:p>
            <a:pPr defTabSz="825500">
              <a:lnSpc>
                <a:spcPct val="150000"/>
              </a:lnSpc>
              <a:defRPr sz="1600" spc="0">
                <a:solidFill>
                  <a:srgbClr val="424242"/>
                </a:solidFill>
              </a:defRPr>
            </a:pPr>
            <a:r>
              <a:rPr dirty="0"/>
              <a:t>Followed by State Street Global Advisors, Inc owning 7.6% of shares outstanding. And BlackRock, Inc owning more than 260 million, about 6.5% of shares outstanding.</a:t>
            </a:r>
          </a:p>
        </p:txBody>
      </p:sp>
      <p:sp>
        <p:nvSpPr>
          <p:cNvPr id="46" name="A look at the shareholders of Ford Motor company"/>
          <p:cNvSpPr txBox="1">
            <a:spLocks noGrp="1"/>
          </p:cNvSpPr>
          <p:nvPr>
            <p:ph type="ctrTitle" idx="4294967295"/>
          </p:nvPr>
        </p:nvSpPr>
        <p:spPr>
          <a:xfrm>
            <a:off x="2709890" y="1771699"/>
            <a:ext cx="9753601" cy="1998641"/>
          </a:xfrm>
          <a:prstGeom prst="rect">
            <a:avLst/>
          </a:prstGeom>
        </p:spPr>
        <p:txBody>
          <a:bodyPr lIns="0" tIns="0" rIns="0" bIns="0"/>
          <a:lstStyle/>
          <a:p>
            <a:pPr algn="l">
              <a:buClr>
                <a:srgbClr val="F15533"/>
              </a:buClr>
              <a:defRPr sz="6000">
                <a:solidFill>
                  <a:srgbClr val="141417"/>
                </a:solidFill>
              </a:defRPr>
            </a:pPr>
            <a:r>
              <a:rPr dirty="0"/>
              <a:t>A look at the </a:t>
            </a:r>
            <a:r>
              <a:rPr dirty="0">
                <a:solidFill>
                  <a:srgbClr val="174F86"/>
                </a:solidFill>
              </a:rPr>
              <a:t>shareholders</a:t>
            </a:r>
            <a:r>
              <a:rPr dirty="0"/>
              <a:t> of </a:t>
            </a:r>
            <a:r>
              <a:rPr dirty="0">
                <a:solidFill>
                  <a:srgbClr val="174F86"/>
                </a:solidFill>
              </a:rPr>
              <a:t>Ford Motor</a:t>
            </a:r>
            <a:r>
              <a:rPr dirty="0"/>
              <a:t> company</a:t>
            </a:r>
          </a:p>
        </p:txBody>
      </p:sp>
      <p:sp>
        <p:nvSpPr>
          <p:cNvPr id="47" name="The Vanguard Group holds the most ownership at 8%"/>
          <p:cNvSpPr txBox="1"/>
          <p:nvPr/>
        </p:nvSpPr>
        <p:spPr>
          <a:xfrm>
            <a:off x="13573138" y="6845298"/>
            <a:ext cx="5715001" cy="889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nSpc>
                <a:spcPct val="120000"/>
              </a:lnSpc>
              <a:defRPr sz="2000" b="1" spc="100">
                <a:solidFill>
                  <a:srgbClr val="53585F"/>
                </a:solidFill>
              </a:defRPr>
            </a:lvl1pPr>
          </a:lstStyle>
          <a:p>
            <a:r>
              <a:rPr dirty="0"/>
              <a:t>The </a:t>
            </a:r>
            <a:r>
              <a:rPr dirty="0">
                <a:solidFill>
                  <a:srgbClr val="174F86"/>
                </a:solidFill>
              </a:rPr>
              <a:t>Vanguard Group </a:t>
            </a:r>
            <a:r>
              <a:rPr dirty="0"/>
              <a:t>holds the most ownership at </a:t>
            </a:r>
            <a:r>
              <a:rPr dirty="0">
                <a:solidFill>
                  <a:srgbClr val="174F86"/>
                </a:solidFill>
              </a:rPr>
              <a:t>8%</a:t>
            </a:r>
            <a:r>
              <a:rPr dirty="0"/>
              <a:t> </a:t>
            </a:r>
          </a:p>
        </p:txBody>
      </p:sp>
      <p:sp>
        <p:nvSpPr>
          <p:cNvPr id="48" name="Rectangle"/>
          <p:cNvSpPr/>
          <p:nvPr/>
        </p:nvSpPr>
        <p:spPr>
          <a:xfrm>
            <a:off x="11084655" y="13511733"/>
            <a:ext cx="2540001" cy="198364"/>
          </a:xfrm>
          <a:prstGeom prst="rect">
            <a:avLst/>
          </a:prstGeom>
          <a:solidFill>
            <a:srgbClr val="2645BC"/>
          </a:solidFill>
          <a:ln w="12700">
            <a:miter lim="400000"/>
          </a:ln>
        </p:spPr>
        <p:txBody>
          <a:bodyPr lIns="38100" tIns="38100" rIns="38100" bIns="38100" anchor="ctr"/>
          <a:lstStyle/>
          <a:p>
            <a:pPr algn="ctr">
              <a:defRPr sz="1800" spc="90" baseline="-22222">
                <a:solidFill>
                  <a:srgbClr val="FFFFFF"/>
                </a:solidFill>
              </a:defRPr>
            </a:pPr>
            <a:endParaRPr/>
          </a:p>
        </p:txBody>
      </p:sp>
      <p:sp>
        <p:nvSpPr>
          <p:cNvPr id="49" name="8.4%"/>
          <p:cNvSpPr txBox="1"/>
          <p:nvPr/>
        </p:nvSpPr>
        <p:spPr>
          <a:xfrm>
            <a:off x="20782182" y="4767351"/>
            <a:ext cx="577454" cy="3429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ctr">
              <a:lnSpc>
                <a:spcPct val="150000"/>
              </a:lnSpc>
              <a:defRPr sz="1600" cap="none" spc="0">
                <a:solidFill>
                  <a:srgbClr val="424242"/>
                </a:solidFill>
              </a:defRPr>
            </a:lvl1pPr>
          </a:lstStyle>
          <a:p>
            <a:r>
              <a:rPr dirty="0"/>
              <a:t>8.4%</a:t>
            </a:r>
          </a:p>
        </p:txBody>
      </p:sp>
      <p:pic>
        <p:nvPicPr>
          <p:cNvPr id="50" name="villanova-logo.png" descr="villanova-logo.png"/>
          <p:cNvPicPr>
            <a:picLocks noChangeAspect="1"/>
          </p:cNvPicPr>
          <p:nvPr/>
        </p:nvPicPr>
        <p:blipFill>
          <a:blip r:embed="rId3"/>
          <a:srcRect l="2247" r="2247"/>
          <a:stretch>
            <a:fillRect/>
          </a:stretch>
        </p:blipFill>
        <p:spPr>
          <a:xfrm>
            <a:off x="22491302" y="652164"/>
            <a:ext cx="1397001" cy="1228703"/>
          </a:xfrm>
          <a:prstGeom prst="rect">
            <a:avLst/>
          </a:prstGeom>
          <a:ln w="12700">
            <a:miter lim="400000"/>
          </a:ln>
        </p:spPr>
      </p:pic>
      <p:sp>
        <p:nvSpPr>
          <p:cNvPr id="51" name="7.6%"/>
          <p:cNvSpPr txBox="1"/>
          <p:nvPr/>
        </p:nvSpPr>
        <p:spPr>
          <a:xfrm>
            <a:off x="19428980" y="5208571"/>
            <a:ext cx="577454" cy="3429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ctr">
              <a:lnSpc>
                <a:spcPct val="150000"/>
              </a:lnSpc>
              <a:defRPr sz="1600" cap="none" spc="0">
                <a:solidFill>
                  <a:srgbClr val="424242"/>
                </a:solidFill>
              </a:defRPr>
            </a:lvl1pPr>
          </a:lstStyle>
          <a:p>
            <a:r>
              <a:rPr dirty="0"/>
              <a:t>7.6%</a:t>
            </a:r>
          </a:p>
        </p:txBody>
      </p:sp>
      <p:sp>
        <p:nvSpPr>
          <p:cNvPr id="52" name="6.5%"/>
          <p:cNvSpPr txBox="1"/>
          <p:nvPr/>
        </p:nvSpPr>
        <p:spPr>
          <a:xfrm>
            <a:off x="17360874" y="5667384"/>
            <a:ext cx="577454" cy="3429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ctr">
              <a:lnSpc>
                <a:spcPct val="150000"/>
              </a:lnSpc>
              <a:defRPr sz="1600" cap="none" spc="0">
                <a:solidFill>
                  <a:srgbClr val="424242"/>
                </a:solidFill>
              </a:defRPr>
            </a:lvl1pPr>
          </a:lstStyle>
          <a:p>
            <a:r>
              <a:rPr dirty="0"/>
              <a:t>6.5%</a:t>
            </a:r>
          </a:p>
        </p:txBody>
      </p:sp>
      <p:sp>
        <p:nvSpPr>
          <p:cNvPr id="53" name="3.7%"/>
          <p:cNvSpPr txBox="1"/>
          <p:nvPr/>
        </p:nvSpPr>
        <p:spPr>
          <a:xfrm>
            <a:off x="12204879" y="6134855"/>
            <a:ext cx="577454" cy="3429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ctr">
              <a:lnSpc>
                <a:spcPct val="150000"/>
              </a:lnSpc>
              <a:defRPr sz="1600" cap="none" spc="0">
                <a:solidFill>
                  <a:srgbClr val="424242"/>
                </a:solidFill>
              </a:defRPr>
            </a:lvl1pPr>
          </a:lstStyle>
          <a:p>
            <a:r>
              <a:rPr dirty="0"/>
              <a:t>3.7%</a:t>
            </a:r>
          </a:p>
        </p:txBody>
      </p:sp>
    </p:spTree>
  </p:cSld>
  <p:clrMapOvr>
    <a:masterClrMapping/>
  </p:clrMapOvr>
  <mc:AlternateContent xmlns:mc="http://schemas.openxmlformats.org/markup-compatibility/2006" xmlns:p14="http://schemas.microsoft.com/office/powerpoint/2010/main">
    <mc:Choice Requires="p14">
      <p:transition spd="slow" p14:dur="1500">
        <p14:flip dir="r"/>
      </p:transition>
    </mc:Choice>
    <mc:Fallback xmlns="" xmlns:m="http://schemas.openxmlformats.org/officeDocument/2006/math" xmlns:a14="http://schemas.microsoft.com/office/drawing/2010/main">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0" name="2D Bar Chart"/>
          <p:cNvGraphicFramePr/>
          <p:nvPr>
            <p:extLst>
              <p:ext uri="{D42A27DB-BD31-4B8C-83A1-F6EECF244321}">
                <p14:modId xmlns:p14="http://schemas.microsoft.com/office/powerpoint/2010/main" val="274142210"/>
              </p:ext>
            </p:extLst>
          </p:nvPr>
        </p:nvGraphicFramePr>
        <p:xfrm>
          <a:off x="2238905" y="4413794"/>
          <a:ext cx="21649398" cy="7274553"/>
        </p:xfrm>
        <a:graphic>
          <a:graphicData uri="http://schemas.openxmlformats.org/drawingml/2006/chart">
            <c:chart xmlns:c="http://schemas.openxmlformats.org/drawingml/2006/chart" xmlns:r="http://schemas.openxmlformats.org/officeDocument/2006/relationships" r:id="rId2"/>
          </a:graphicData>
        </a:graphic>
      </p:graphicFrame>
      <p:sp>
        <p:nvSpPr>
          <p:cNvPr id="61" name="01"/>
          <p:cNvSpPr txBox="1">
            <a:spLocks noGrp="1"/>
          </p:cNvSpPr>
          <p:nvPr>
            <p:ph type="sldNum" sz="quarter" idx="4294967295"/>
          </p:nvPr>
        </p:nvSpPr>
        <p:spPr>
          <a:xfrm>
            <a:off x="1971770" y="290601"/>
            <a:ext cx="2233242" cy="467360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5</a:t>
            </a:fld>
            <a:endParaRPr/>
          </a:p>
        </p:txBody>
      </p:sp>
      <p:sp>
        <p:nvSpPr>
          <p:cNvPr id="62" name="General Motors Company is an American multinational automotive manufacturing company in the US, founded in 1908.…"/>
          <p:cNvSpPr txBox="1"/>
          <p:nvPr/>
        </p:nvSpPr>
        <p:spPr>
          <a:xfrm>
            <a:off x="13075381" y="7922082"/>
            <a:ext cx="5448301" cy="32385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p>
            <a:pPr>
              <a:lnSpc>
                <a:spcPct val="150000"/>
              </a:lnSpc>
              <a:defRPr sz="1600" cap="none" spc="0">
                <a:solidFill>
                  <a:srgbClr val="424242"/>
                </a:solidFill>
              </a:defRPr>
            </a:pPr>
            <a:r>
              <a:rPr dirty="0"/>
              <a:t>General Motors Company is an American multinational automotive manufacturing company in the US, founded in 1908.</a:t>
            </a:r>
          </a:p>
          <a:p>
            <a:pPr>
              <a:lnSpc>
                <a:spcPct val="150000"/>
              </a:lnSpc>
              <a:defRPr sz="1600" cap="none" spc="0">
                <a:solidFill>
                  <a:srgbClr val="424242"/>
                </a:solidFill>
              </a:defRPr>
            </a:pPr>
            <a:r>
              <a:rPr dirty="0"/>
              <a:t>As of 2022, Capital Research &amp; Management Co holds more than 169,128,690 number of shares, a 12% of shares outstanding.</a:t>
            </a:r>
          </a:p>
        </p:txBody>
      </p:sp>
      <p:sp>
        <p:nvSpPr>
          <p:cNvPr id="63" name="Who owns General Motors?"/>
          <p:cNvSpPr txBox="1"/>
          <p:nvPr/>
        </p:nvSpPr>
        <p:spPr>
          <a:xfrm>
            <a:off x="3118580" y="-285701"/>
            <a:ext cx="7239001" cy="45386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b"/>
          <a:lstStyle/>
          <a:p>
            <a:pPr>
              <a:lnSpc>
                <a:spcPct val="90000"/>
              </a:lnSpc>
              <a:buClr>
                <a:srgbClr val="F15533"/>
              </a:buClr>
              <a:defRPr sz="6000" cap="none" spc="0">
                <a:solidFill>
                  <a:srgbClr val="141417"/>
                </a:solidFill>
              </a:defRPr>
            </a:pPr>
            <a:r>
              <a:t>Who owns </a:t>
            </a:r>
            <a:r>
              <a:rPr>
                <a:solidFill>
                  <a:schemeClr val="accent4">
                    <a:hueOff val="384618"/>
                    <a:satOff val="3869"/>
                    <a:lumOff val="5802"/>
                  </a:schemeClr>
                </a:solidFill>
              </a:rPr>
              <a:t>General Motors?</a:t>
            </a:r>
          </a:p>
        </p:txBody>
      </p:sp>
      <p:sp>
        <p:nvSpPr>
          <p:cNvPr id="64" name="Capital Research &amp; Management Company holds the most ownership at 12%"/>
          <p:cNvSpPr txBox="1"/>
          <p:nvPr/>
        </p:nvSpPr>
        <p:spPr>
          <a:xfrm>
            <a:off x="13085790" y="6855428"/>
            <a:ext cx="6642101" cy="889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p>
            <a:pPr>
              <a:lnSpc>
                <a:spcPct val="120000"/>
              </a:lnSpc>
              <a:defRPr sz="2000" b="1" spc="100">
                <a:solidFill>
                  <a:srgbClr val="53585F"/>
                </a:solidFill>
              </a:defRPr>
            </a:pPr>
            <a:r>
              <a:rPr dirty="0">
                <a:solidFill>
                  <a:schemeClr val="accent4">
                    <a:hueOff val="384618"/>
                    <a:satOff val="3869"/>
                    <a:lumOff val="5802"/>
                  </a:schemeClr>
                </a:solidFill>
              </a:rPr>
              <a:t>Capital Research &amp; Management Company</a:t>
            </a:r>
            <a:r>
              <a:rPr dirty="0"/>
              <a:t> holds the most ownership at </a:t>
            </a:r>
            <a:r>
              <a:rPr dirty="0">
                <a:solidFill>
                  <a:schemeClr val="accent4">
                    <a:hueOff val="384618"/>
                    <a:satOff val="3869"/>
                    <a:lumOff val="5802"/>
                  </a:schemeClr>
                </a:solidFill>
              </a:rPr>
              <a:t>12%</a:t>
            </a:r>
            <a:r>
              <a:rPr dirty="0"/>
              <a:t> </a:t>
            </a:r>
          </a:p>
        </p:txBody>
      </p:sp>
      <p:pic>
        <p:nvPicPr>
          <p:cNvPr id="65" name="villanova-logo.png" descr="villanova-logo.png"/>
          <p:cNvPicPr>
            <a:picLocks noChangeAspect="1"/>
          </p:cNvPicPr>
          <p:nvPr/>
        </p:nvPicPr>
        <p:blipFill>
          <a:blip r:embed="rId3"/>
          <a:srcRect l="2247" r="2247"/>
          <a:stretch>
            <a:fillRect/>
          </a:stretch>
        </p:blipFill>
        <p:spPr>
          <a:xfrm>
            <a:off x="22491302" y="652164"/>
            <a:ext cx="1397001" cy="1228703"/>
          </a:xfrm>
          <a:prstGeom prst="rect">
            <a:avLst/>
          </a:prstGeom>
          <a:ln w="12700">
            <a:miter lim="400000"/>
          </a:ln>
        </p:spPr>
      </p:pic>
      <p:sp>
        <p:nvSpPr>
          <p:cNvPr id="66" name="Rectangle"/>
          <p:cNvSpPr/>
          <p:nvPr/>
        </p:nvSpPr>
        <p:spPr>
          <a:xfrm>
            <a:off x="9522193" y="11734024"/>
            <a:ext cx="12534901" cy="1231901"/>
          </a:xfrm>
          <a:prstGeom prst="rect">
            <a:avLst/>
          </a:prstGeom>
          <a:solidFill>
            <a:srgbClr val="616F85">
              <a:alpha val="82000"/>
            </a:srgbClr>
          </a:solidFill>
          <a:ln w="12700">
            <a:miter lim="400000"/>
          </a:ln>
        </p:spPr>
        <p:txBody>
          <a:bodyPr lIns="190500" tIns="190500" rIns="190500" bIns="190500"/>
          <a:lstStyle/>
          <a:p>
            <a:pPr algn="ctr">
              <a:defRPr sz="1800" spc="90" baseline="-22222">
                <a:solidFill>
                  <a:srgbClr val="FFFFFF"/>
                </a:solidFill>
              </a:defRPr>
            </a:pPr>
            <a:endParaRPr/>
          </a:p>
        </p:txBody>
      </p:sp>
      <p:sp>
        <p:nvSpPr>
          <p:cNvPr id="67" name="Vanguard, BlackRock, BNY Mellon, and StateStreet are among the top 15 institutions that have substantial ownership in both Ford and GM."/>
          <p:cNvSpPr txBox="1"/>
          <p:nvPr/>
        </p:nvSpPr>
        <p:spPr>
          <a:xfrm>
            <a:off x="10334992" y="12027969"/>
            <a:ext cx="10909301" cy="59503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gn="ctr">
              <a:defRPr sz="1800" spc="90" baseline="-22222">
                <a:solidFill>
                  <a:srgbClr val="FFFFFF"/>
                </a:solidFill>
              </a:defRPr>
            </a:pPr>
            <a:r>
              <a:rPr sz="2400" b="1" dirty="0"/>
              <a:t>Vanguard, BlackRock, BNY Mellon</a:t>
            </a:r>
            <a:r>
              <a:rPr sz="2400" dirty="0"/>
              <a:t>, and </a:t>
            </a:r>
            <a:r>
              <a:rPr sz="2400" b="1" dirty="0"/>
              <a:t>StateStreet </a:t>
            </a:r>
            <a:r>
              <a:rPr lang="en-US" sz="2400" b="1" dirty="0"/>
              <a:t>Global </a:t>
            </a:r>
            <a:r>
              <a:rPr sz="2400" dirty="0"/>
              <a:t>are among the top 15 institutions that have </a:t>
            </a:r>
            <a:r>
              <a:rPr sz="2400" b="1" dirty="0"/>
              <a:t>substantial ownership in both Ford and GM</a:t>
            </a:r>
            <a:r>
              <a:rPr sz="2400" dirty="0"/>
              <a:t>.</a:t>
            </a:r>
          </a:p>
        </p:txBody>
      </p:sp>
      <p:sp>
        <p:nvSpPr>
          <p:cNvPr id="2" name="8.4%">
            <a:extLst>
              <a:ext uri="{FF2B5EF4-FFF2-40B4-BE49-F238E27FC236}">
                <a16:creationId xmlns:a16="http://schemas.microsoft.com/office/drawing/2014/main" id="{14547E68-D977-2450-EBC5-6F5F5C347D68}"/>
              </a:ext>
            </a:extLst>
          </p:cNvPr>
          <p:cNvSpPr txBox="1"/>
          <p:nvPr/>
        </p:nvSpPr>
        <p:spPr>
          <a:xfrm>
            <a:off x="21372611" y="4725308"/>
            <a:ext cx="684483" cy="42627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ctr">
              <a:lnSpc>
                <a:spcPct val="150000"/>
              </a:lnSpc>
              <a:defRPr sz="1600" cap="none" spc="0">
                <a:solidFill>
                  <a:srgbClr val="424242"/>
                </a:solidFill>
              </a:defRPr>
            </a:lvl1pPr>
          </a:lstStyle>
          <a:p>
            <a:r>
              <a:rPr lang="en-US" dirty="0"/>
              <a:t>12.1</a:t>
            </a:r>
            <a:r>
              <a:rPr dirty="0"/>
              <a:t>%</a:t>
            </a:r>
          </a:p>
        </p:txBody>
      </p:sp>
      <p:sp>
        <p:nvSpPr>
          <p:cNvPr id="3" name="8.4%">
            <a:extLst>
              <a:ext uri="{FF2B5EF4-FFF2-40B4-BE49-F238E27FC236}">
                <a16:creationId xmlns:a16="http://schemas.microsoft.com/office/drawing/2014/main" id="{673E1704-AF3E-34A8-A6A1-CB080D55F9F0}"/>
              </a:ext>
            </a:extLst>
          </p:cNvPr>
          <p:cNvSpPr txBox="1"/>
          <p:nvPr/>
        </p:nvSpPr>
        <p:spPr>
          <a:xfrm>
            <a:off x="17429530" y="5151579"/>
            <a:ext cx="684483" cy="42627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ctr">
              <a:lnSpc>
                <a:spcPct val="150000"/>
              </a:lnSpc>
              <a:defRPr sz="1600" cap="none" spc="0">
                <a:solidFill>
                  <a:srgbClr val="424242"/>
                </a:solidFill>
              </a:defRPr>
            </a:lvl1pPr>
          </a:lstStyle>
          <a:p>
            <a:r>
              <a:rPr lang="en-US" dirty="0"/>
              <a:t>9.01</a:t>
            </a:r>
            <a:r>
              <a:rPr dirty="0"/>
              <a:t>%</a:t>
            </a:r>
          </a:p>
        </p:txBody>
      </p:sp>
      <p:sp>
        <p:nvSpPr>
          <p:cNvPr id="4" name="8.4%">
            <a:extLst>
              <a:ext uri="{FF2B5EF4-FFF2-40B4-BE49-F238E27FC236}">
                <a16:creationId xmlns:a16="http://schemas.microsoft.com/office/drawing/2014/main" id="{66F29282-C115-8A10-F386-834455E9C902}"/>
              </a:ext>
            </a:extLst>
          </p:cNvPr>
          <p:cNvSpPr txBox="1"/>
          <p:nvPr/>
        </p:nvSpPr>
        <p:spPr>
          <a:xfrm>
            <a:off x="16057111" y="5624519"/>
            <a:ext cx="570669" cy="42627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ctr">
              <a:lnSpc>
                <a:spcPct val="150000"/>
              </a:lnSpc>
              <a:defRPr sz="1600" cap="none" spc="0">
                <a:solidFill>
                  <a:srgbClr val="424242"/>
                </a:solidFill>
              </a:defRPr>
            </a:lvl1pPr>
          </a:lstStyle>
          <a:p>
            <a:r>
              <a:rPr lang="en-US" dirty="0"/>
              <a:t>7.9</a:t>
            </a:r>
            <a:r>
              <a:rPr dirty="0"/>
              <a:t>%</a:t>
            </a:r>
          </a:p>
        </p:txBody>
      </p:sp>
    </p:spTree>
  </p:cSld>
  <p:clrMapOvr>
    <a:masterClrMapping/>
  </p:clrMapOvr>
  <mc:AlternateContent xmlns:mc="http://schemas.openxmlformats.org/markup-compatibility/2006" xmlns:p14="http://schemas.microsoft.com/office/powerpoint/2010/main">
    <mc:Choice Requires="p14">
      <p:transition spd="slow" p14:dur="1500">
        <p14:flip dir="r"/>
      </p:transition>
    </mc:Choice>
    <mc:Fallback xmlns="" xmlns:m="http://schemas.openxmlformats.org/officeDocument/2006/math" xmlns:a14="http://schemas.microsoft.com/office/drawing/2010/main">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Circle"/>
          <p:cNvSpPr/>
          <p:nvPr/>
        </p:nvSpPr>
        <p:spPr>
          <a:xfrm>
            <a:off x="8961933" y="6096000"/>
            <a:ext cx="1524001" cy="1524000"/>
          </a:xfrm>
          <a:prstGeom prst="ellipse">
            <a:avLst/>
          </a:prstGeom>
          <a:ln w="50800">
            <a:solidFill>
              <a:srgbClr val="141417"/>
            </a:solidFill>
            <a:miter lim="400000"/>
          </a:ln>
        </p:spPr>
        <p:txBody>
          <a:bodyPr lIns="50800" tIns="50800" rIns="50800" bIns="50800" anchor="ctr"/>
          <a:lstStyle/>
          <a:p>
            <a:pPr>
              <a:lnSpc>
                <a:spcPct val="120000"/>
              </a:lnSpc>
              <a:defRPr sz="2000" spc="100">
                <a:solidFill>
                  <a:srgbClr val="EBEBEB"/>
                </a:solidFill>
              </a:defRPr>
            </a:pPr>
            <a:endParaRPr/>
          </a:p>
        </p:txBody>
      </p:sp>
      <p:sp>
        <p:nvSpPr>
          <p:cNvPr id="70" name="With a Pearson correlation value of 0.45, there is a positive and moderate relationship between trade volume and stock price for Ford Motor Company. This means there is room to believe that as the stock prices go up, then trading volumes increase."/>
          <p:cNvSpPr txBox="1">
            <a:spLocks noGrp="1"/>
          </p:cNvSpPr>
          <p:nvPr>
            <p:ph type="subTitle" sz="quarter" idx="4294967295"/>
          </p:nvPr>
        </p:nvSpPr>
        <p:spPr>
          <a:xfrm>
            <a:off x="11618714" y="7418360"/>
            <a:ext cx="3810001" cy="2857501"/>
          </a:xfrm>
          <a:prstGeom prst="rect">
            <a:avLst/>
          </a:prstGeom>
          <a:noFill/>
        </p:spPr>
        <p:txBody>
          <a:bodyPr lIns="0" tIns="0" rIns="0" bIns="0" anchor="t"/>
          <a:lstStyle>
            <a:lvl1pPr defTabSz="825500">
              <a:lnSpc>
                <a:spcPct val="150000"/>
              </a:lnSpc>
              <a:defRPr sz="1600" spc="0">
                <a:solidFill>
                  <a:srgbClr val="424242"/>
                </a:solidFill>
              </a:defRPr>
            </a:lvl1pPr>
          </a:lstStyle>
          <a:p>
            <a:r>
              <a:t>With a Pearson correlation value of 0.45, there is a positive and moderate relationship between trade volume and stock price for Ford Motor Company. This means there is room to believe that as the stock prices go up, then trading volumes increase.</a:t>
            </a:r>
          </a:p>
        </p:txBody>
      </p:sp>
      <p:sp>
        <p:nvSpPr>
          <p:cNvPr id="71" name="With a Pearson correlation value of 0.19, there is a positive and weak relationship between the two variables for General Motors' Company. The coefficient here is quite low."/>
          <p:cNvSpPr txBox="1"/>
          <p:nvPr/>
        </p:nvSpPr>
        <p:spPr>
          <a:xfrm>
            <a:off x="17276283" y="7354860"/>
            <a:ext cx="3810001" cy="28575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a:lnSpc>
                <a:spcPct val="150000"/>
              </a:lnSpc>
              <a:defRPr sz="1600" cap="none" spc="0">
                <a:solidFill>
                  <a:srgbClr val="424242"/>
                </a:solidFill>
              </a:defRPr>
            </a:lvl1pPr>
          </a:lstStyle>
          <a:p>
            <a:r>
              <a:t>With a Pearson correlation value of 0.19, there is a positive and weak relationship between the two variables for General Motors' Company. The coefficient here is quite low.</a:t>
            </a:r>
          </a:p>
        </p:txBody>
      </p:sp>
      <p:sp>
        <p:nvSpPr>
          <p:cNvPr id="72" name="FORD MOTOR COMPANY"/>
          <p:cNvSpPr txBox="1"/>
          <p:nvPr/>
        </p:nvSpPr>
        <p:spPr>
          <a:xfrm>
            <a:off x="11617173" y="5738840"/>
            <a:ext cx="3810001" cy="304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b">
            <a:spAutoFit/>
          </a:bodyPr>
          <a:lstStyle>
            <a:lvl1pPr>
              <a:lnSpc>
                <a:spcPct val="120000"/>
              </a:lnSpc>
              <a:defRPr sz="2000" b="1" spc="100">
                <a:solidFill>
                  <a:schemeClr val="accent1">
                    <a:hueOff val="47394"/>
                    <a:satOff val="-25753"/>
                    <a:lumOff val="-7544"/>
                  </a:schemeClr>
                </a:solidFill>
              </a:defRPr>
            </a:lvl1pPr>
          </a:lstStyle>
          <a:p>
            <a:r>
              <a:t>FORD MOTOR COMPANY</a:t>
            </a:r>
          </a:p>
        </p:txBody>
      </p:sp>
      <p:sp>
        <p:nvSpPr>
          <p:cNvPr id="89" name="Connection Line"/>
          <p:cNvSpPr/>
          <p:nvPr/>
        </p:nvSpPr>
        <p:spPr>
          <a:xfrm>
            <a:off x="10511333" y="6858368"/>
            <a:ext cx="19338935" cy="903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21600"/>
                </a:lnTo>
              </a:path>
            </a:pathLst>
          </a:custGeom>
          <a:ln w="38100" cap="rnd">
            <a:solidFill>
              <a:srgbClr val="24262C">
                <a:alpha val="30000"/>
              </a:srgbClr>
            </a:solidFill>
            <a:custDash>
              <a:ds d="100000" sp="200000"/>
            </a:custDash>
          </a:ln>
        </p:spPr>
        <p:txBody>
          <a:bodyPr/>
          <a:lstStyle/>
          <a:p>
            <a:endParaRPr/>
          </a:p>
        </p:txBody>
      </p:sp>
      <p:sp>
        <p:nvSpPr>
          <p:cNvPr id="74" name="Line"/>
          <p:cNvSpPr/>
          <p:nvPr/>
        </p:nvSpPr>
        <p:spPr>
          <a:xfrm flipV="1">
            <a:off x="11458275" y="6697561"/>
            <a:ext cx="320878" cy="320878"/>
          </a:xfrm>
          <a:prstGeom prst="line">
            <a:avLst/>
          </a:prstGeom>
          <a:ln w="50800">
            <a:solidFill>
              <a:srgbClr val="141417"/>
            </a:solidFill>
            <a:miter lim="400000"/>
          </a:ln>
        </p:spPr>
        <p:txBody>
          <a:bodyPr lIns="50800" tIns="50800" rIns="50800" bIns="50800" anchor="ctr"/>
          <a:lstStyle/>
          <a:p>
            <a:pPr>
              <a:lnSpc>
                <a:spcPct val="120000"/>
              </a:lnSpc>
              <a:defRPr sz="3000" cap="none" spc="-90">
                <a:solidFill>
                  <a:srgbClr val="FFFFFF"/>
                </a:solidFill>
              </a:defRPr>
            </a:pPr>
            <a:endParaRPr/>
          </a:p>
        </p:txBody>
      </p:sp>
      <p:sp>
        <p:nvSpPr>
          <p:cNvPr id="75" name="Line"/>
          <p:cNvSpPr/>
          <p:nvPr/>
        </p:nvSpPr>
        <p:spPr>
          <a:xfrm flipV="1">
            <a:off x="16849144" y="6697561"/>
            <a:ext cx="320878" cy="320878"/>
          </a:xfrm>
          <a:prstGeom prst="line">
            <a:avLst/>
          </a:prstGeom>
          <a:ln w="50800">
            <a:solidFill>
              <a:srgbClr val="141417"/>
            </a:solidFill>
            <a:miter lim="400000"/>
          </a:ln>
        </p:spPr>
        <p:txBody>
          <a:bodyPr lIns="50800" tIns="50800" rIns="50800" bIns="50800" anchor="ctr"/>
          <a:lstStyle/>
          <a:p>
            <a:pPr>
              <a:lnSpc>
                <a:spcPct val="120000"/>
              </a:lnSpc>
              <a:defRPr sz="3000" cap="none" spc="-90">
                <a:solidFill>
                  <a:srgbClr val="FFFFFF"/>
                </a:solidFill>
              </a:defRPr>
            </a:pPr>
            <a:endParaRPr/>
          </a:p>
        </p:txBody>
      </p:sp>
      <p:sp>
        <p:nvSpPr>
          <p:cNvPr id="76" name="01"/>
          <p:cNvSpPr txBox="1">
            <a:spLocks noGrp="1"/>
          </p:cNvSpPr>
          <p:nvPr>
            <p:ph type="sldNum" sz="quarter" idx="4294967295"/>
          </p:nvPr>
        </p:nvSpPr>
        <p:spPr>
          <a:xfrm>
            <a:off x="2403570" y="1598701"/>
            <a:ext cx="2233242" cy="467360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6</a:t>
            </a:fld>
            <a:endParaRPr/>
          </a:p>
        </p:txBody>
      </p:sp>
      <p:sp>
        <p:nvSpPr>
          <p:cNvPr id="77" name="In this section, the stock prices and trading volume of both Ford and General Motors are evaluated to see if a relationship exists."/>
          <p:cNvSpPr txBox="1"/>
          <p:nvPr/>
        </p:nvSpPr>
        <p:spPr>
          <a:xfrm>
            <a:off x="3359880" y="6042482"/>
            <a:ext cx="4127501" cy="2184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p>
            <a:pPr>
              <a:lnSpc>
                <a:spcPct val="150000"/>
              </a:lnSpc>
              <a:defRPr sz="1600" cap="none" spc="0">
                <a:solidFill>
                  <a:srgbClr val="424242"/>
                </a:solidFill>
              </a:defRPr>
            </a:pPr>
            <a:r>
              <a:rPr lang="en-US" dirty="0"/>
              <a:t>The </a:t>
            </a:r>
            <a:r>
              <a:rPr dirty="0"/>
              <a:t>stock prices and trading volume</a:t>
            </a:r>
            <a:r>
              <a:rPr lang="en-US" dirty="0"/>
              <a:t>s</a:t>
            </a:r>
            <a:r>
              <a:rPr dirty="0"/>
              <a:t> of both Ford and General Motors are evaluated to see if a relationship exists.</a:t>
            </a:r>
          </a:p>
          <a:p>
            <a:pPr>
              <a:lnSpc>
                <a:spcPct val="150000"/>
              </a:lnSpc>
              <a:defRPr sz="1600" cap="none" spc="0">
                <a:solidFill>
                  <a:srgbClr val="424242"/>
                </a:solidFill>
              </a:defRPr>
            </a:pPr>
            <a:endParaRPr dirty="0"/>
          </a:p>
        </p:txBody>
      </p:sp>
      <p:sp>
        <p:nvSpPr>
          <p:cNvPr id="78" name="Are stock prices correlated to trading volumes?"/>
          <p:cNvSpPr txBox="1"/>
          <p:nvPr/>
        </p:nvSpPr>
        <p:spPr>
          <a:xfrm>
            <a:off x="3397980" y="539799"/>
            <a:ext cx="9156701" cy="45386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b"/>
          <a:lstStyle>
            <a:lvl1pPr>
              <a:lnSpc>
                <a:spcPct val="90000"/>
              </a:lnSpc>
              <a:buClr>
                <a:srgbClr val="F15533"/>
              </a:buClr>
              <a:defRPr sz="6000" cap="none" spc="0">
                <a:solidFill>
                  <a:srgbClr val="141417"/>
                </a:solidFill>
              </a:defRPr>
            </a:lvl1pPr>
          </a:lstStyle>
          <a:p>
            <a:r>
              <a:t>Are stock prices correlated to trading volumes?</a:t>
            </a:r>
          </a:p>
        </p:txBody>
      </p:sp>
      <p:sp>
        <p:nvSpPr>
          <p:cNvPr id="79" name="Shape"/>
          <p:cNvSpPr/>
          <p:nvPr/>
        </p:nvSpPr>
        <p:spPr>
          <a:xfrm>
            <a:off x="9391699" y="6458840"/>
            <a:ext cx="660401" cy="762001"/>
          </a:xfrm>
          <a:custGeom>
            <a:avLst/>
            <a:gdLst/>
            <a:ahLst/>
            <a:cxnLst>
              <a:cxn ang="0">
                <a:pos x="wd2" y="hd2"/>
              </a:cxn>
              <a:cxn ang="5400000">
                <a:pos x="wd2" y="hd2"/>
              </a:cxn>
              <a:cxn ang="10800000">
                <a:pos x="wd2" y="hd2"/>
              </a:cxn>
              <a:cxn ang="16200000">
                <a:pos x="wd2" y="hd2"/>
              </a:cxn>
            </a:cxnLst>
            <a:rect l="0" t="0" r="r" b="b"/>
            <a:pathLst>
              <a:path w="21600" h="21600" extrusionOk="0">
                <a:moveTo>
                  <a:pt x="11475" y="15573"/>
                </a:moveTo>
                <a:lnTo>
                  <a:pt x="11475" y="16200"/>
                </a:lnTo>
                <a:cubicBezTo>
                  <a:pt x="11475" y="16471"/>
                  <a:pt x="11172" y="16691"/>
                  <a:pt x="10800" y="16691"/>
                </a:cubicBezTo>
                <a:cubicBezTo>
                  <a:pt x="10428" y="16691"/>
                  <a:pt x="10125" y="16471"/>
                  <a:pt x="10125" y="16200"/>
                </a:cubicBezTo>
                <a:lnTo>
                  <a:pt x="10125" y="15573"/>
                </a:lnTo>
                <a:cubicBezTo>
                  <a:pt x="9723" y="15403"/>
                  <a:pt x="9450" y="15090"/>
                  <a:pt x="9450" y="14727"/>
                </a:cubicBezTo>
                <a:cubicBezTo>
                  <a:pt x="9450" y="14185"/>
                  <a:pt x="10055" y="13745"/>
                  <a:pt x="10800" y="13745"/>
                </a:cubicBezTo>
                <a:cubicBezTo>
                  <a:pt x="11545" y="13745"/>
                  <a:pt x="12150" y="14185"/>
                  <a:pt x="12150" y="14727"/>
                </a:cubicBezTo>
                <a:cubicBezTo>
                  <a:pt x="12150" y="15090"/>
                  <a:pt x="11876" y="15403"/>
                  <a:pt x="11475" y="15573"/>
                </a:cubicBezTo>
                <a:moveTo>
                  <a:pt x="10800" y="12764"/>
                </a:moveTo>
                <a:cubicBezTo>
                  <a:pt x="9309" y="12764"/>
                  <a:pt x="8100" y="13643"/>
                  <a:pt x="8100" y="14727"/>
                </a:cubicBezTo>
                <a:cubicBezTo>
                  <a:pt x="8100" y="15232"/>
                  <a:pt x="8369" y="15686"/>
                  <a:pt x="8798" y="16034"/>
                </a:cubicBezTo>
                <a:cubicBezTo>
                  <a:pt x="8789" y="16089"/>
                  <a:pt x="8775" y="16143"/>
                  <a:pt x="8775" y="16200"/>
                </a:cubicBezTo>
                <a:cubicBezTo>
                  <a:pt x="8775" y="17014"/>
                  <a:pt x="9681" y="17673"/>
                  <a:pt x="10800" y="17673"/>
                </a:cubicBezTo>
                <a:cubicBezTo>
                  <a:pt x="11919" y="17673"/>
                  <a:pt x="12825" y="17014"/>
                  <a:pt x="12825" y="16200"/>
                </a:cubicBezTo>
                <a:cubicBezTo>
                  <a:pt x="12825" y="16143"/>
                  <a:pt x="12810" y="16089"/>
                  <a:pt x="12802" y="16034"/>
                </a:cubicBezTo>
                <a:cubicBezTo>
                  <a:pt x="13231" y="15687"/>
                  <a:pt x="13500" y="15232"/>
                  <a:pt x="13500" y="14727"/>
                </a:cubicBezTo>
                <a:cubicBezTo>
                  <a:pt x="13500" y="13643"/>
                  <a:pt x="12291" y="12764"/>
                  <a:pt x="10800" y="12764"/>
                </a:cubicBezTo>
                <a:moveTo>
                  <a:pt x="20250" y="19636"/>
                </a:moveTo>
                <a:cubicBezTo>
                  <a:pt x="20250" y="20179"/>
                  <a:pt x="19645" y="20618"/>
                  <a:pt x="18900" y="20618"/>
                </a:cubicBezTo>
                <a:lnTo>
                  <a:pt x="2700" y="20618"/>
                </a:lnTo>
                <a:cubicBezTo>
                  <a:pt x="1955" y="20618"/>
                  <a:pt x="1350" y="20179"/>
                  <a:pt x="1350" y="19636"/>
                </a:cubicBezTo>
                <a:lnTo>
                  <a:pt x="1350" y="10800"/>
                </a:lnTo>
                <a:cubicBezTo>
                  <a:pt x="1350" y="10258"/>
                  <a:pt x="1955" y="9818"/>
                  <a:pt x="2700" y="9818"/>
                </a:cubicBezTo>
                <a:lnTo>
                  <a:pt x="18900" y="9818"/>
                </a:lnTo>
                <a:cubicBezTo>
                  <a:pt x="19645" y="9818"/>
                  <a:pt x="20250" y="10258"/>
                  <a:pt x="20250" y="10800"/>
                </a:cubicBezTo>
                <a:cubicBezTo>
                  <a:pt x="20250" y="10800"/>
                  <a:pt x="20250" y="19636"/>
                  <a:pt x="20250" y="19636"/>
                </a:cubicBezTo>
                <a:close/>
                <a:moveTo>
                  <a:pt x="18900" y="8836"/>
                </a:moveTo>
                <a:lnTo>
                  <a:pt x="18900" y="5891"/>
                </a:lnTo>
                <a:cubicBezTo>
                  <a:pt x="18900" y="2638"/>
                  <a:pt x="15273" y="0"/>
                  <a:pt x="10800" y="0"/>
                </a:cubicBezTo>
                <a:cubicBezTo>
                  <a:pt x="6327" y="0"/>
                  <a:pt x="2700" y="2638"/>
                  <a:pt x="2700" y="5891"/>
                </a:cubicBezTo>
                <a:cubicBezTo>
                  <a:pt x="2700" y="6162"/>
                  <a:pt x="3003" y="6382"/>
                  <a:pt x="3375" y="6382"/>
                </a:cubicBezTo>
                <a:cubicBezTo>
                  <a:pt x="3747" y="6382"/>
                  <a:pt x="4050" y="6162"/>
                  <a:pt x="4050" y="5891"/>
                </a:cubicBezTo>
                <a:cubicBezTo>
                  <a:pt x="4050" y="3180"/>
                  <a:pt x="7072" y="982"/>
                  <a:pt x="10800" y="982"/>
                </a:cubicBezTo>
                <a:cubicBezTo>
                  <a:pt x="14528" y="982"/>
                  <a:pt x="17550" y="3180"/>
                  <a:pt x="17550" y="5891"/>
                </a:cubicBezTo>
                <a:lnTo>
                  <a:pt x="17550" y="8836"/>
                </a:lnTo>
                <a:lnTo>
                  <a:pt x="2700" y="8836"/>
                </a:lnTo>
                <a:cubicBezTo>
                  <a:pt x="1209" y="8836"/>
                  <a:pt x="0" y="9716"/>
                  <a:pt x="0" y="10800"/>
                </a:cubicBezTo>
                <a:lnTo>
                  <a:pt x="0" y="19636"/>
                </a:lnTo>
                <a:cubicBezTo>
                  <a:pt x="0" y="20721"/>
                  <a:pt x="1209" y="21600"/>
                  <a:pt x="2700" y="21600"/>
                </a:cubicBezTo>
                <a:lnTo>
                  <a:pt x="18900" y="21600"/>
                </a:lnTo>
                <a:cubicBezTo>
                  <a:pt x="20391" y="21600"/>
                  <a:pt x="21600" y="20721"/>
                  <a:pt x="21600" y="19636"/>
                </a:cubicBezTo>
                <a:lnTo>
                  <a:pt x="21600" y="10800"/>
                </a:lnTo>
                <a:cubicBezTo>
                  <a:pt x="21600" y="9716"/>
                  <a:pt x="20391" y="8836"/>
                  <a:pt x="18900" y="8836"/>
                </a:cubicBezTo>
              </a:path>
            </a:pathLst>
          </a:custGeom>
          <a:solidFill>
            <a:srgbClr val="53585F"/>
          </a:solidFill>
          <a:ln w="12700">
            <a:miter lim="400000"/>
          </a:ln>
        </p:spPr>
        <p:txBody>
          <a:bodyPr lIns="38100" tIns="38100" rIns="38100" bIns="38100" anchor="ctr"/>
          <a:lstStyle/>
          <a:p>
            <a:pPr algn="ctr" defTabSz="457200">
              <a:lnSpc>
                <a:spcPct val="120000"/>
              </a:lnSpc>
              <a:defRPr sz="3000" cap="none" spc="0">
                <a:solidFill>
                  <a:srgbClr val="EBEBEB"/>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0" name="Rectangle"/>
          <p:cNvSpPr/>
          <p:nvPr/>
        </p:nvSpPr>
        <p:spPr>
          <a:xfrm>
            <a:off x="11084655" y="13511733"/>
            <a:ext cx="2540001" cy="198364"/>
          </a:xfrm>
          <a:prstGeom prst="rect">
            <a:avLst/>
          </a:prstGeom>
          <a:solidFill>
            <a:srgbClr val="2645BC"/>
          </a:solidFill>
          <a:ln w="12700">
            <a:miter lim="400000"/>
          </a:ln>
        </p:spPr>
        <p:txBody>
          <a:bodyPr lIns="38100" tIns="38100" rIns="38100" bIns="38100" anchor="ctr"/>
          <a:lstStyle/>
          <a:p>
            <a:pPr algn="ctr">
              <a:defRPr sz="1800" spc="90" baseline="-22222">
                <a:solidFill>
                  <a:srgbClr val="FFFFFF"/>
                </a:solidFill>
              </a:defRPr>
            </a:pPr>
            <a:endParaRPr/>
          </a:p>
        </p:txBody>
      </p:sp>
      <p:pic>
        <p:nvPicPr>
          <p:cNvPr id="81" name="villanova-logo.png" descr="villanova-logo.png"/>
          <p:cNvPicPr>
            <a:picLocks noChangeAspect="1"/>
          </p:cNvPicPr>
          <p:nvPr/>
        </p:nvPicPr>
        <p:blipFill>
          <a:blip r:embed="rId2"/>
          <a:srcRect l="2247" r="2247"/>
          <a:stretch>
            <a:fillRect/>
          </a:stretch>
        </p:blipFill>
        <p:spPr>
          <a:xfrm>
            <a:off x="22491302" y="652164"/>
            <a:ext cx="1397001" cy="1228703"/>
          </a:xfrm>
          <a:prstGeom prst="rect">
            <a:avLst/>
          </a:prstGeom>
          <a:ln w="12700">
            <a:miter lim="400000"/>
          </a:ln>
        </p:spPr>
      </p:pic>
      <p:sp>
        <p:nvSpPr>
          <p:cNvPr id="82" name="Variable 1: Trading Volume"/>
          <p:cNvSpPr txBox="1"/>
          <p:nvPr/>
        </p:nvSpPr>
        <p:spPr>
          <a:xfrm>
            <a:off x="3352800" y="7505700"/>
            <a:ext cx="4127500" cy="21082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p>
            <a:pPr marL="195384" indent="-195384">
              <a:lnSpc>
                <a:spcPct val="150000"/>
              </a:lnSpc>
              <a:buSzPct val="50000"/>
              <a:buBlip>
                <a:blip r:embed="rId3"/>
              </a:buBlip>
              <a:defRPr sz="1600" b="1" cap="none" spc="0">
                <a:solidFill>
                  <a:srgbClr val="424242"/>
                </a:solidFill>
              </a:defRPr>
            </a:pPr>
            <a:r>
              <a:t>Variable 1: Trading Volume</a:t>
            </a:r>
          </a:p>
          <a:p>
            <a:pPr>
              <a:lnSpc>
                <a:spcPct val="150000"/>
              </a:lnSpc>
              <a:defRPr sz="1600" cap="none" spc="0">
                <a:solidFill>
                  <a:srgbClr val="424242"/>
                </a:solidFill>
              </a:defRPr>
            </a:pPr>
            <a:endParaRPr/>
          </a:p>
        </p:txBody>
      </p:sp>
      <p:sp>
        <p:nvSpPr>
          <p:cNvPr id="83" name="Trading Volume is the amount of security that was traded during a given period of time. (Investopedia)"/>
          <p:cNvSpPr txBox="1"/>
          <p:nvPr/>
        </p:nvSpPr>
        <p:spPr>
          <a:xfrm>
            <a:off x="3721100" y="7962900"/>
            <a:ext cx="3721100" cy="23114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p>
            <a:pPr>
              <a:lnSpc>
                <a:spcPct val="150000"/>
              </a:lnSpc>
              <a:defRPr sz="1600" cap="none" spc="0">
                <a:solidFill>
                  <a:srgbClr val="424242"/>
                </a:solidFill>
              </a:defRPr>
            </a:pPr>
            <a:r>
              <a:t>Trading Volume is the amount of security that was traded during a given period of time. (Investopedia)</a:t>
            </a:r>
          </a:p>
          <a:p>
            <a:pPr>
              <a:lnSpc>
                <a:spcPct val="150000"/>
              </a:lnSpc>
              <a:defRPr sz="1600" cap="none" spc="0">
                <a:solidFill>
                  <a:srgbClr val="424242"/>
                </a:solidFill>
              </a:defRPr>
            </a:pPr>
            <a:endParaRPr/>
          </a:p>
        </p:txBody>
      </p:sp>
      <p:sp>
        <p:nvSpPr>
          <p:cNvPr id="84" name="Variable 2: Stock Price"/>
          <p:cNvSpPr txBox="1"/>
          <p:nvPr/>
        </p:nvSpPr>
        <p:spPr>
          <a:xfrm>
            <a:off x="3302000" y="9220200"/>
            <a:ext cx="4127500" cy="21082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p>
            <a:pPr marL="195384" indent="-195384">
              <a:lnSpc>
                <a:spcPct val="150000"/>
              </a:lnSpc>
              <a:buSzPct val="50000"/>
              <a:buBlip>
                <a:blip r:embed="rId3"/>
              </a:buBlip>
              <a:defRPr sz="1600" b="1" cap="none" spc="0">
                <a:solidFill>
                  <a:srgbClr val="424242"/>
                </a:solidFill>
              </a:defRPr>
            </a:pPr>
            <a:r>
              <a:t>Variable 2: Stock Price</a:t>
            </a:r>
          </a:p>
          <a:p>
            <a:pPr>
              <a:lnSpc>
                <a:spcPct val="150000"/>
              </a:lnSpc>
              <a:defRPr sz="1600" cap="none" spc="0">
                <a:solidFill>
                  <a:srgbClr val="424242"/>
                </a:solidFill>
              </a:defRPr>
            </a:pPr>
            <a:endParaRPr/>
          </a:p>
        </p:txBody>
      </p:sp>
      <p:sp>
        <p:nvSpPr>
          <p:cNvPr id="85" name="Stock Price refers to the current price that share of stock is trading for on the market. (Corporate Finance Institute)"/>
          <p:cNvSpPr txBox="1"/>
          <p:nvPr/>
        </p:nvSpPr>
        <p:spPr>
          <a:xfrm>
            <a:off x="3759200" y="9715500"/>
            <a:ext cx="3721100" cy="15494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p>
            <a:pPr>
              <a:lnSpc>
                <a:spcPct val="150000"/>
              </a:lnSpc>
              <a:defRPr sz="1600" cap="none" spc="0">
                <a:solidFill>
                  <a:srgbClr val="424242"/>
                </a:solidFill>
              </a:defRPr>
            </a:pPr>
            <a:r>
              <a:t>Stock Price refers to the current price that share of stock is trading for on the market. (Corporate Finance Institute)</a:t>
            </a:r>
          </a:p>
          <a:p>
            <a:pPr>
              <a:lnSpc>
                <a:spcPct val="150000"/>
              </a:lnSpc>
              <a:defRPr sz="1600" cap="none" spc="0">
                <a:solidFill>
                  <a:srgbClr val="424242"/>
                </a:solidFill>
              </a:defRPr>
            </a:pPr>
            <a:endParaRPr/>
          </a:p>
        </p:txBody>
      </p:sp>
      <p:sp>
        <p:nvSpPr>
          <p:cNvPr id="86" name="p = 0.45"/>
          <p:cNvSpPr txBox="1"/>
          <p:nvPr/>
        </p:nvSpPr>
        <p:spPr>
          <a:xfrm>
            <a:off x="12560300" y="6375400"/>
            <a:ext cx="1247949" cy="406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nSpc>
                <a:spcPct val="120000"/>
              </a:lnSpc>
              <a:defRPr sz="2000" b="1" spc="100">
                <a:solidFill>
                  <a:schemeClr val="accent1">
                    <a:hueOff val="47394"/>
                    <a:satOff val="-25753"/>
                    <a:lumOff val="-7544"/>
                  </a:schemeClr>
                </a:solidFill>
              </a:defRPr>
            </a:lvl1pPr>
          </a:lstStyle>
          <a:p>
            <a:r>
              <a:t>p = 0.45 </a:t>
            </a:r>
          </a:p>
        </p:txBody>
      </p:sp>
      <p:sp>
        <p:nvSpPr>
          <p:cNvPr id="87" name="GEneral Motors Company"/>
          <p:cNvSpPr txBox="1"/>
          <p:nvPr/>
        </p:nvSpPr>
        <p:spPr>
          <a:xfrm>
            <a:off x="17272000" y="5740400"/>
            <a:ext cx="4457700" cy="304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b">
            <a:spAutoFit/>
          </a:bodyPr>
          <a:lstStyle>
            <a:lvl1pPr>
              <a:lnSpc>
                <a:spcPct val="120000"/>
              </a:lnSpc>
              <a:defRPr sz="2000" b="1" spc="100">
                <a:solidFill>
                  <a:schemeClr val="accent4">
                    <a:hueOff val="384618"/>
                    <a:satOff val="3869"/>
                    <a:lumOff val="5802"/>
                  </a:schemeClr>
                </a:solidFill>
              </a:defRPr>
            </a:lvl1pPr>
          </a:lstStyle>
          <a:p>
            <a:r>
              <a:t>GEneral Motors Company</a:t>
            </a:r>
          </a:p>
        </p:txBody>
      </p:sp>
      <p:sp>
        <p:nvSpPr>
          <p:cNvPr id="88" name="p = 0.19"/>
          <p:cNvSpPr txBox="1"/>
          <p:nvPr/>
        </p:nvSpPr>
        <p:spPr>
          <a:xfrm>
            <a:off x="18605500" y="6375400"/>
            <a:ext cx="1247949" cy="406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nSpc>
                <a:spcPct val="120000"/>
              </a:lnSpc>
              <a:defRPr sz="2000" b="1" spc="100">
                <a:solidFill>
                  <a:schemeClr val="accent4">
                    <a:hueOff val="384618"/>
                    <a:satOff val="3869"/>
                    <a:lumOff val="5802"/>
                  </a:schemeClr>
                </a:solidFill>
              </a:defRPr>
            </a:lvl1pPr>
          </a:lstStyle>
          <a:p>
            <a:r>
              <a:t>p = 0.19 </a:t>
            </a:r>
          </a:p>
        </p:txBody>
      </p:sp>
    </p:spTree>
  </p:cSld>
  <p:clrMapOvr>
    <a:masterClrMapping/>
  </p:clrMapOvr>
  <mc:AlternateContent xmlns:mc="http://schemas.openxmlformats.org/markup-compatibility/2006" xmlns:p14="http://schemas.microsoft.com/office/powerpoint/2010/main">
    <mc:Choice Requires="p14">
      <p:transition spd="slow" p14:dur="1500">
        <p14:flip dir="r"/>
      </p:transition>
    </mc:Choice>
    <mc:Fallback xmlns="" xmlns:m="http://schemas.openxmlformats.org/officeDocument/2006/math" xmlns:a14="http://schemas.microsoft.com/office/drawing/2010/main">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1" name="773.jpg" descr="773.jpg"/>
          <p:cNvPicPr>
            <a:picLocks noChangeAspect="1"/>
          </p:cNvPicPr>
          <p:nvPr/>
        </p:nvPicPr>
        <p:blipFill>
          <a:blip r:embed="rId2"/>
          <a:srcRect l="21875" r="21875"/>
          <a:stretch>
            <a:fillRect/>
          </a:stretch>
        </p:blipFill>
        <p:spPr>
          <a:xfrm>
            <a:off x="7865635" y="2006666"/>
            <a:ext cx="4197058" cy="4197058"/>
          </a:xfrm>
          <a:prstGeom prst="rect">
            <a:avLst/>
          </a:prstGeom>
          <a:ln w="12700">
            <a:miter lim="400000"/>
          </a:ln>
        </p:spPr>
      </p:pic>
      <p:pic>
        <p:nvPicPr>
          <p:cNvPr id="92" name="Blacksmith.jpg" descr="Blacksmith.jpg"/>
          <p:cNvPicPr>
            <a:picLocks noChangeAspect="1"/>
          </p:cNvPicPr>
          <p:nvPr/>
        </p:nvPicPr>
        <p:blipFill>
          <a:blip r:embed="rId3"/>
          <a:stretch>
            <a:fillRect/>
          </a:stretch>
        </p:blipFill>
        <p:spPr>
          <a:xfrm>
            <a:off x="7865602" y="6394897"/>
            <a:ext cx="4197147" cy="4197147"/>
          </a:xfrm>
          <a:prstGeom prst="rect">
            <a:avLst/>
          </a:prstGeom>
          <a:ln w="12700">
            <a:miter lim="400000"/>
          </a:ln>
        </p:spPr>
      </p:pic>
      <p:pic>
        <p:nvPicPr>
          <p:cNvPr id="93" name="colorful_cars_inventory_15275.jpg" descr="colorful_cars_inventory_15275.jpg"/>
          <p:cNvPicPr>
            <a:picLocks/>
          </p:cNvPicPr>
          <p:nvPr/>
        </p:nvPicPr>
        <p:blipFill>
          <a:blip r:embed="rId4"/>
          <a:srcRect l="33705" r="33705"/>
          <a:stretch>
            <a:fillRect/>
          </a:stretch>
        </p:blipFill>
        <p:spPr>
          <a:xfrm>
            <a:off x="3450114" y="2006253"/>
            <a:ext cx="4196851" cy="8585613"/>
          </a:xfrm>
          <a:prstGeom prst="rect">
            <a:avLst/>
          </a:prstGeom>
          <a:ln w="12700">
            <a:miter lim="400000"/>
          </a:ln>
        </p:spPr>
      </p:pic>
      <p:sp>
        <p:nvSpPr>
          <p:cNvPr id="94" name="01"/>
          <p:cNvSpPr txBox="1">
            <a:spLocks noGrp="1"/>
          </p:cNvSpPr>
          <p:nvPr>
            <p:ph type="sldNum" sz="quarter" idx="4294967295"/>
          </p:nvPr>
        </p:nvSpPr>
        <p:spPr>
          <a:xfrm>
            <a:off x="12683835" y="836701"/>
            <a:ext cx="2233241" cy="467360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7</a:t>
            </a:fld>
            <a:endParaRPr/>
          </a:p>
        </p:txBody>
      </p:sp>
      <p:sp>
        <p:nvSpPr>
          <p:cNvPr id="95" name="According to Investopedia, The days inventory outstanding ratio is calculated as inventory divided by the cost of goods sold (COGS) and then multiplied by 365.…"/>
          <p:cNvSpPr txBox="1">
            <a:spLocks noGrp="1"/>
          </p:cNvSpPr>
          <p:nvPr>
            <p:ph type="subTitle" sz="quarter" idx="4294967295"/>
          </p:nvPr>
        </p:nvSpPr>
        <p:spPr>
          <a:xfrm>
            <a:off x="13225490" y="8264116"/>
            <a:ext cx="9258301" cy="5041901"/>
          </a:xfrm>
          <a:prstGeom prst="rect">
            <a:avLst/>
          </a:prstGeom>
          <a:noFill/>
        </p:spPr>
        <p:txBody>
          <a:bodyPr lIns="0" tIns="0" rIns="0" bIns="0" anchor="t"/>
          <a:lstStyle/>
          <a:p>
            <a:pPr defTabSz="825500">
              <a:lnSpc>
                <a:spcPct val="150000"/>
              </a:lnSpc>
              <a:defRPr sz="1600" spc="0">
                <a:solidFill>
                  <a:srgbClr val="424242"/>
                </a:solidFill>
              </a:defRPr>
            </a:pPr>
            <a:r>
              <a:rPr dirty="0"/>
              <a:t>According to Investopedia, The days inventory outstanding ratio is calculated as inventory divided by the cost of goods sold (COGS) and then multiplied by 365. </a:t>
            </a:r>
          </a:p>
          <a:p>
            <a:pPr defTabSz="825500">
              <a:lnSpc>
                <a:spcPct val="150000"/>
              </a:lnSpc>
              <a:defRPr sz="1600" spc="0">
                <a:solidFill>
                  <a:srgbClr val="424242"/>
                </a:solidFill>
              </a:defRPr>
            </a:pPr>
            <a:endParaRPr dirty="0"/>
          </a:p>
          <a:p>
            <a:pPr marL="830384" lvl="1" indent="-195384" defTabSz="825500">
              <a:lnSpc>
                <a:spcPct val="150000"/>
              </a:lnSpc>
              <a:buSzPct val="50000"/>
              <a:buBlip>
                <a:blip r:embed="rId5"/>
              </a:buBlip>
              <a:defRPr sz="1600" spc="0">
                <a:solidFill>
                  <a:srgbClr val="424242"/>
                </a:solidFill>
              </a:defRPr>
            </a:pPr>
            <a:r>
              <a:rPr dirty="0"/>
              <a:t>This ratio measures the average number of days a company holds inventory before selling it. Holding unsold inventory is costly.</a:t>
            </a:r>
          </a:p>
          <a:p>
            <a:pPr marL="830384" lvl="1" indent="-195384" defTabSz="825500">
              <a:lnSpc>
                <a:spcPct val="150000"/>
              </a:lnSpc>
              <a:buSzPct val="50000"/>
              <a:buBlip>
                <a:blip r:embed="rId5"/>
              </a:buBlip>
              <a:defRPr sz="1600" spc="0">
                <a:solidFill>
                  <a:srgbClr val="424242"/>
                </a:solidFill>
              </a:defRPr>
            </a:pPr>
            <a:endParaRPr dirty="0"/>
          </a:p>
          <a:p>
            <a:pPr defTabSz="825500">
              <a:lnSpc>
                <a:spcPct val="150000"/>
              </a:lnSpc>
              <a:defRPr sz="1600" spc="0">
                <a:solidFill>
                  <a:srgbClr val="424242"/>
                </a:solidFill>
              </a:defRPr>
            </a:pPr>
            <a:r>
              <a:rPr dirty="0"/>
              <a:t>The ratio of inventory for Ford has remained relatively the same around 38 in the past two </a:t>
            </a:r>
            <a:r>
              <a:rPr lang="en-US" dirty="0"/>
              <a:t>years and</a:t>
            </a:r>
            <a:r>
              <a:rPr dirty="0"/>
              <a:t> has slightly decreased for General Motors from 47 to 44.</a:t>
            </a:r>
          </a:p>
          <a:p>
            <a:pPr defTabSz="825500">
              <a:lnSpc>
                <a:spcPct val="150000"/>
              </a:lnSpc>
              <a:defRPr sz="1600" spc="0">
                <a:solidFill>
                  <a:srgbClr val="424242"/>
                </a:solidFill>
              </a:defRPr>
            </a:pPr>
            <a:endParaRPr dirty="0"/>
          </a:p>
          <a:p>
            <a:pPr defTabSz="825500">
              <a:lnSpc>
                <a:spcPct val="150000"/>
              </a:lnSpc>
              <a:defRPr sz="1600" spc="0">
                <a:solidFill>
                  <a:srgbClr val="424242"/>
                </a:solidFill>
              </a:defRPr>
            </a:pPr>
            <a:r>
              <a:rPr dirty="0"/>
              <a:t>Overall, the ratio has not increased over time for both automakers, which signifies that these companies </a:t>
            </a:r>
            <a:r>
              <a:rPr lang="en-US" dirty="0"/>
              <a:t>are </a:t>
            </a:r>
            <a:r>
              <a:rPr dirty="0"/>
              <a:t>managing their inventory quite well.</a:t>
            </a:r>
          </a:p>
          <a:p>
            <a:pPr defTabSz="825500">
              <a:lnSpc>
                <a:spcPct val="150000"/>
              </a:lnSpc>
              <a:defRPr sz="1600" spc="0">
                <a:solidFill>
                  <a:srgbClr val="424242"/>
                </a:solidFill>
              </a:defRPr>
            </a:pPr>
            <a:endParaRPr dirty="0"/>
          </a:p>
          <a:p>
            <a:pPr defTabSz="825500">
              <a:lnSpc>
                <a:spcPct val="150000"/>
              </a:lnSpc>
              <a:defRPr sz="1600" spc="0">
                <a:solidFill>
                  <a:srgbClr val="424242"/>
                </a:solidFill>
              </a:defRPr>
            </a:pPr>
            <a:endParaRPr dirty="0"/>
          </a:p>
          <a:p>
            <a:pPr defTabSz="825500">
              <a:lnSpc>
                <a:spcPct val="150000"/>
              </a:lnSpc>
              <a:defRPr sz="1600" spc="0">
                <a:solidFill>
                  <a:srgbClr val="424242"/>
                </a:solidFill>
              </a:defRPr>
            </a:pPr>
            <a:endParaRPr dirty="0"/>
          </a:p>
        </p:txBody>
      </p:sp>
      <p:sp>
        <p:nvSpPr>
          <p:cNvPr id="96" name="Inventory Analysis"/>
          <p:cNvSpPr txBox="1">
            <a:spLocks noGrp="1"/>
          </p:cNvSpPr>
          <p:nvPr>
            <p:ph type="ctrTitle" idx="4294967295"/>
          </p:nvPr>
        </p:nvSpPr>
        <p:spPr>
          <a:xfrm>
            <a:off x="13809690" y="2660699"/>
            <a:ext cx="5715001" cy="2036741"/>
          </a:xfrm>
          <a:prstGeom prst="rect">
            <a:avLst/>
          </a:prstGeom>
        </p:spPr>
        <p:txBody>
          <a:bodyPr lIns="0" tIns="0" rIns="0" bIns="0"/>
          <a:lstStyle>
            <a:lvl1pPr algn="l">
              <a:buClr>
                <a:srgbClr val="F15533"/>
              </a:buClr>
              <a:defRPr sz="6000">
                <a:solidFill>
                  <a:srgbClr val="141417"/>
                </a:solidFill>
              </a:defRPr>
            </a:lvl1pPr>
          </a:lstStyle>
          <a:p>
            <a:r>
              <a:t>Inventory Analysis</a:t>
            </a:r>
          </a:p>
        </p:txBody>
      </p:sp>
      <p:sp>
        <p:nvSpPr>
          <p:cNvPr id="97" name="Rectangle"/>
          <p:cNvSpPr/>
          <p:nvPr/>
        </p:nvSpPr>
        <p:spPr>
          <a:xfrm>
            <a:off x="13218256" y="7745934"/>
            <a:ext cx="2540001" cy="198364"/>
          </a:xfrm>
          <a:prstGeom prst="rect">
            <a:avLst/>
          </a:prstGeom>
          <a:solidFill>
            <a:srgbClr val="2645BC"/>
          </a:solidFill>
          <a:ln w="12700">
            <a:miter lim="400000"/>
          </a:ln>
        </p:spPr>
        <p:txBody>
          <a:bodyPr lIns="38100" tIns="38100" rIns="38100" bIns="38100" anchor="ctr"/>
          <a:lstStyle/>
          <a:p>
            <a:pPr algn="ctr">
              <a:defRPr sz="1800" spc="90" baseline="-22222">
                <a:solidFill>
                  <a:srgbClr val="FFFFFF"/>
                </a:solidFill>
              </a:defRPr>
            </a:pPr>
            <a:endParaRPr/>
          </a:p>
        </p:txBody>
      </p:sp>
      <p:sp>
        <p:nvSpPr>
          <p:cNvPr id="98" name="Days Inventory Outstanding"/>
          <p:cNvSpPr txBox="1"/>
          <p:nvPr/>
        </p:nvSpPr>
        <p:spPr>
          <a:xfrm>
            <a:off x="20680390" y="5852128"/>
            <a:ext cx="2705101" cy="889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nSpc>
                <a:spcPct val="120000"/>
              </a:lnSpc>
              <a:defRPr sz="2000" b="1" spc="100">
                <a:solidFill>
                  <a:srgbClr val="919191"/>
                </a:solidFill>
              </a:defRPr>
            </a:lvl1pPr>
          </a:lstStyle>
          <a:p>
            <a:r>
              <a:t>Days Inventory Outstanding</a:t>
            </a:r>
          </a:p>
        </p:txBody>
      </p:sp>
      <p:pic>
        <p:nvPicPr>
          <p:cNvPr id="99" name="villanova-logo.png" descr="villanova-logo.png"/>
          <p:cNvPicPr>
            <a:picLocks noChangeAspect="1"/>
          </p:cNvPicPr>
          <p:nvPr/>
        </p:nvPicPr>
        <p:blipFill>
          <a:blip r:embed="rId6"/>
          <a:srcRect l="2247" r="2247"/>
          <a:stretch>
            <a:fillRect/>
          </a:stretch>
        </p:blipFill>
        <p:spPr>
          <a:xfrm>
            <a:off x="22491302" y="499764"/>
            <a:ext cx="1397001" cy="1228703"/>
          </a:xfrm>
          <a:prstGeom prst="rect">
            <a:avLst/>
          </a:prstGeom>
          <a:ln w="12700">
            <a:miter lim="400000"/>
          </a:ln>
        </p:spPr>
      </p:pic>
      <p:sp>
        <p:nvSpPr>
          <p:cNvPr id="100" name="Days Inventory Outstanding"/>
          <p:cNvSpPr txBox="1"/>
          <p:nvPr/>
        </p:nvSpPr>
        <p:spPr>
          <a:xfrm>
            <a:off x="3657600" y="11099800"/>
            <a:ext cx="2654300" cy="8890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nSpc>
                <a:spcPct val="120000"/>
              </a:lnSpc>
              <a:defRPr sz="2000" b="1" spc="100">
                <a:solidFill>
                  <a:srgbClr val="919191"/>
                </a:solidFill>
              </a:defRPr>
            </a:lvl1pPr>
          </a:lstStyle>
          <a:p>
            <a:r>
              <a:t>Days Inventory Outstanding</a:t>
            </a:r>
          </a:p>
        </p:txBody>
      </p:sp>
      <p:sp>
        <p:nvSpPr>
          <p:cNvPr id="101" name="Average Inventory"/>
          <p:cNvSpPr txBox="1"/>
          <p:nvPr/>
        </p:nvSpPr>
        <p:spPr>
          <a:xfrm>
            <a:off x="6527800" y="10972800"/>
            <a:ext cx="5257800" cy="5334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a:lnSpc>
                <a:spcPct val="120000"/>
              </a:lnSpc>
              <a:defRPr sz="2000" b="1" spc="100">
                <a:solidFill>
                  <a:srgbClr val="919191"/>
                </a:solidFill>
              </a:defRPr>
            </a:lvl1pPr>
          </a:lstStyle>
          <a:p>
            <a:r>
              <a:t>Average Inventory</a:t>
            </a:r>
          </a:p>
        </p:txBody>
      </p:sp>
      <p:sp>
        <p:nvSpPr>
          <p:cNvPr id="102" name="Cost of goods sold"/>
          <p:cNvSpPr txBox="1"/>
          <p:nvPr/>
        </p:nvSpPr>
        <p:spPr>
          <a:xfrm>
            <a:off x="6527800" y="11595100"/>
            <a:ext cx="5257800" cy="5334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a:lnSpc>
                <a:spcPct val="120000"/>
              </a:lnSpc>
              <a:defRPr sz="2000" b="1" spc="100">
                <a:solidFill>
                  <a:srgbClr val="919191"/>
                </a:solidFill>
              </a:defRPr>
            </a:lvl1pPr>
          </a:lstStyle>
          <a:p>
            <a:r>
              <a:t>Cost of goods sold</a:t>
            </a:r>
          </a:p>
        </p:txBody>
      </p:sp>
      <p:sp>
        <p:nvSpPr>
          <p:cNvPr id="103" name="Line"/>
          <p:cNvSpPr/>
          <p:nvPr/>
        </p:nvSpPr>
        <p:spPr>
          <a:xfrm>
            <a:off x="7079327" y="11559788"/>
            <a:ext cx="3926329" cy="7942"/>
          </a:xfrm>
          <a:prstGeom prst="line">
            <a:avLst/>
          </a:prstGeom>
          <a:ln w="38100">
            <a:solidFill>
              <a:srgbClr val="474B57"/>
            </a:solidFill>
            <a:miter lim="400000"/>
          </a:ln>
        </p:spPr>
        <p:txBody>
          <a:bodyPr lIns="50800" tIns="50800" rIns="50800" bIns="50800" anchor="ctr"/>
          <a:lstStyle/>
          <a:p>
            <a:pPr>
              <a:lnSpc>
                <a:spcPct val="120000"/>
              </a:lnSpc>
              <a:defRPr sz="3000" cap="none" spc="-90">
                <a:solidFill>
                  <a:srgbClr val="FFFFFF"/>
                </a:solidFill>
              </a:defRPr>
            </a:pPr>
            <a:endParaRPr/>
          </a:p>
        </p:txBody>
      </p:sp>
      <p:sp>
        <p:nvSpPr>
          <p:cNvPr id="104" name="="/>
          <p:cNvSpPr txBox="1"/>
          <p:nvPr/>
        </p:nvSpPr>
        <p:spPr>
          <a:xfrm>
            <a:off x="5981700" y="11061700"/>
            <a:ext cx="1092200" cy="8890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a:lnSpc>
                <a:spcPct val="120000"/>
              </a:lnSpc>
              <a:defRPr sz="2000" b="1" spc="100">
                <a:solidFill>
                  <a:srgbClr val="919191"/>
                </a:solidFill>
              </a:defRPr>
            </a:lvl1pPr>
          </a:lstStyle>
          <a:p>
            <a:r>
              <a:t>=</a:t>
            </a:r>
          </a:p>
        </p:txBody>
      </p:sp>
      <p:sp>
        <p:nvSpPr>
          <p:cNvPr id="105" name="x 365"/>
          <p:cNvSpPr txBox="1"/>
          <p:nvPr/>
        </p:nvSpPr>
        <p:spPr>
          <a:xfrm>
            <a:off x="11239500" y="11061700"/>
            <a:ext cx="1092200" cy="8890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a:lnSpc>
                <a:spcPct val="120000"/>
              </a:lnSpc>
              <a:defRPr sz="2000" b="1" spc="100">
                <a:solidFill>
                  <a:srgbClr val="919191"/>
                </a:solidFill>
              </a:defRPr>
            </a:lvl1pPr>
          </a:lstStyle>
          <a:p>
            <a:r>
              <a:t>x 365</a:t>
            </a:r>
          </a:p>
        </p:txBody>
      </p:sp>
      <p:graphicFrame>
        <p:nvGraphicFramePr>
          <p:cNvPr id="106" name="Tabuľka 1"/>
          <p:cNvGraphicFramePr/>
          <p:nvPr/>
        </p:nvGraphicFramePr>
        <p:xfrm>
          <a:off x="13214399" y="5405734"/>
          <a:ext cx="7239792" cy="1761528"/>
        </p:xfrm>
        <a:graphic>
          <a:graphicData uri="http://schemas.openxmlformats.org/drawingml/2006/table">
            <a:tbl>
              <a:tblPr>
                <a:tableStyleId>{2708684C-4D16-4618-839F-0558EEFCDFE6}</a:tableStyleId>
              </a:tblPr>
              <a:tblGrid>
                <a:gridCol w="2413264">
                  <a:extLst>
                    <a:ext uri="{9D8B030D-6E8A-4147-A177-3AD203B41FA5}">
                      <a16:colId xmlns:a16="http://schemas.microsoft.com/office/drawing/2014/main" val="20000"/>
                    </a:ext>
                  </a:extLst>
                </a:gridCol>
                <a:gridCol w="2413264">
                  <a:extLst>
                    <a:ext uri="{9D8B030D-6E8A-4147-A177-3AD203B41FA5}">
                      <a16:colId xmlns:a16="http://schemas.microsoft.com/office/drawing/2014/main" val="20001"/>
                    </a:ext>
                  </a:extLst>
                </a:gridCol>
                <a:gridCol w="2413264">
                  <a:extLst>
                    <a:ext uri="{9D8B030D-6E8A-4147-A177-3AD203B41FA5}">
                      <a16:colId xmlns:a16="http://schemas.microsoft.com/office/drawing/2014/main" val="20002"/>
                    </a:ext>
                  </a:extLst>
                </a:gridCol>
              </a:tblGrid>
              <a:tr h="587176">
                <a:tc>
                  <a:txBody>
                    <a:bodyPr/>
                    <a:lstStyle/>
                    <a:p>
                      <a:pPr defTabSz="914400">
                        <a:defRPr sz="1500"/>
                      </a:pPr>
                      <a:endParaRPr/>
                    </a:p>
                  </a:txBody>
                  <a:tcPr marL="50800" marR="50800" marT="50800" marB="50800" anchor="ctr" horzOverflow="overflow">
                    <a:lnL w="12700">
                      <a:miter lim="400000"/>
                    </a:lnL>
                    <a:lnT w="12700">
                      <a:miter lim="400000"/>
                    </a:lnT>
                  </a:tcPr>
                </a:tc>
                <a:tc>
                  <a:txBody>
                    <a:bodyPr/>
                    <a:lstStyle/>
                    <a:p>
                      <a:pPr algn="ctr" defTabSz="914400">
                        <a:defRPr sz="1800">
                          <a:solidFill>
                            <a:srgbClr val="000000"/>
                          </a:solidFill>
                        </a:defRPr>
                      </a:pPr>
                      <a:r>
                        <a:rPr sz="2100" b="1">
                          <a:solidFill>
                            <a:srgbClr val="504E4E"/>
                          </a:solidFill>
                          <a:latin typeface="Helvetica Neue"/>
                          <a:ea typeface="Helvetica Neue"/>
                          <a:cs typeface="Helvetica Neue"/>
                          <a:sym typeface="Helvetica Neue"/>
                        </a:rPr>
                        <a:t>2021</a:t>
                      </a:r>
                    </a:p>
                  </a:txBody>
                  <a:tcPr marL="50800" marR="50800" marT="50800" marB="50800" anchor="ctr" horzOverflow="overflow">
                    <a:lnT w="12700">
                      <a:miter lim="400000"/>
                    </a:lnT>
                  </a:tcPr>
                </a:tc>
                <a:tc>
                  <a:txBody>
                    <a:bodyPr/>
                    <a:lstStyle/>
                    <a:p>
                      <a:pPr algn="ctr" defTabSz="914400">
                        <a:defRPr sz="1800">
                          <a:solidFill>
                            <a:srgbClr val="000000"/>
                          </a:solidFill>
                        </a:defRPr>
                      </a:pPr>
                      <a:r>
                        <a:rPr sz="2100" b="1">
                          <a:solidFill>
                            <a:srgbClr val="504E4E"/>
                          </a:solidFill>
                          <a:latin typeface="Helvetica Neue"/>
                          <a:ea typeface="Helvetica Neue"/>
                          <a:cs typeface="Helvetica Neue"/>
                          <a:sym typeface="Helvetica Neue"/>
                        </a:rPr>
                        <a:t>2022</a:t>
                      </a:r>
                    </a:p>
                  </a:txBody>
                  <a:tcPr marL="50800" marR="50800" marT="50800" marB="50800" anchor="ctr" horzOverflow="overflow">
                    <a:lnR w="12700">
                      <a:miter lim="400000"/>
                    </a:lnR>
                    <a:lnT w="12700">
                      <a:miter lim="400000"/>
                    </a:lnT>
                  </a:tcPr>
                </a:tc>
                <a:extLst>
                  <a:ext uri="{0D108BD9-81ED-4DB2-BD59-A6C34878D82A}">
                    <a16:rowId xmlns:a16="http://schemas.microsoft.com/office/drawing/2014/main" val="10000"/>
                  </a:ext>
                </a:extLst>
              </a:tr>
              <a:tr h="587176">
                <a:tc>
                  <a:txBody>
                    <a:bodyPr/>
                    <a:lstStyle/>
                    <a:p>
                      <a:pPr defTabSz="914400">
                        <a:defRPr sz="1800">
                          <a:solidFill>
                            <a:srgbClr val="000000"/>
                          </a:solidFill>
                        </a:defRPr>
                      </a:pPr>
                      <a:r>
                        <a:rPr sz="2100" b="1">
                          <a:solidFill>
                            <a:srgbClr val="504E4E"/>
                          </a:solidFill>
                        </a:rPr>
                        <a:t>Ford </a:t>
                      </a:r>
                    </a:p>
                  </a:txBody>
                  <a:tcPr marL="50800" marR="50800" marT="50800" marB="50800" anchor="ctr" horzOverflow="overflow">
                    <a:lnL w="12700">
                      <a:miter lim="400000"/>
                    </a:lnL>
                  </a:tcPr>
                </a:tc>
                <a:tc>
                  <a:txBody>
                    <a:bodyPr/>
                    <a:lstStyle/>
                    <a:p>
                      <a:pPr algn="ctr" defTabSz="914400">
                        <a:defRPr sz="1800">
                          <a:solidFill>
                            <a:srgbClr val="000000"/>
                          </a:solidFill>
                        </a:defRPr>
                      </a:pPr>
                      <a:r>
                        <a:rPr sz="1700">
                          <a:solidFill>
                            <a:srgbClr val="504E4E"/>
                          </a:solidFill>
                        </a:rPr>
                        <a:t>38.40</a:t>
                      </a:r>
                    </a:p>
                  </a:txBody>
                  <a:tcPr marL="50800" marR="50800" marT="50800" marB="50800" anchor="ctr" horzOverflow="overflow"/>
                </a:tc>
                <a:tc>
                  <a:txBody>
                    <a:bodyPr/>
                    <a:lstStyle/>
                    <a:p>
                      <a:pPr algn="ctr" defTabSz="914400">
                        <a:defRPr sz="1800">
                          <a:solidFill>
                            <a:srgbClr val="000000"/>
                          </a:solidFill>
                        </a:defRPr>
                      </a:pPr>
                      <a:r>
                        <a:rPr sz="1700">
                          <a:solidFill>
                            <a:srgbClr val="504E4E"/>
                          </a:solidFill>
                        </a:rPr>
                        <a:t>38.25</a:t>
                      </a:r>
                    </a:p>
                  </a:txBody>
                  <a:tcPr marL="50800" marR="50800" marT="50800" marB="50800" anchor="ctr" horzOverflow="overflow">
                    <a:lnR w="12700">
                      <a:miter lim="400000"/>
                    </a:lnR>
                  </a:tcPr>
                </a:tc>
                <a:extLst>
                  <a:ext uri="{0D108BD9-81ED-4DB2-BD59-A6C34878D82A}">
                    <a16:rowId xmlns:a16="http://schemas.microsoft.com/office/drawing/2014/main" val="10001"/>
                  </a:ext>
                </a:extLst>
              </a:tr>
              <a:tr h="587176">
                <a:tc>
                  <a:txBody>
                    <a:bodyPr/>
                    <a:lstStyle/>
                    <a:p>
                      <a:pPr defTabSz="914400">
                        <a:defRPr sz="1800">
                          <a:solidFill>
                            <a:srgbClr val="000000"/>
                          </a:solidFill>
                        </a:defRPr>
                      </a:pPr>
                      <a:r>
                        <a:rPr sz="2100" b="1">
                          <a:solidFill>
                            <a:srgbClr val="504E4E"/>
                          </a:solidFill>
                        </a:rPr>
                        <a:t>General Motors</a:t>
                      </a:r>
                    </a:p>
                  </a:txBody>
                  <a:tcPr marL="50800" marR="50800" marT="50800" marB="50800" anchor="ctr" horzOverflow="overflow">
                    <a:lnL w="12700">
                      <a:miter lim="400000"/>
                    </a:lnL>
                    <a:lnB w="12700">
                      <a:miter lim="400000"/>
                    </a:lnB>
                  </a:tcPr>
                </a:tc>
                <a:tc>
                  <a:txBody>
                    <a:bodyPr/>
                    <a:lstStyle/>
                    <a:p>
                      <a:pPr algn="ctr" defTabSz="914400">
                        <a:defRPr sz="1800">
                          <a:solidFill>
                            <a:srgbClr val="000000"/>
                          </a:solidFill>
                        </a:defRPr>
                      </a:pPr>
                      <a:r>
                        <a:rPr sz="1700">
                          <a:solidFill>
                            <a:srgbClr val="504E4E"/>
                          </a:solidFill>
                        </a:rPr>
                        <a:t>47.12</a:t>
                      </a:r>
                    </a:p>
                  </a:txBody>
                  <a:tcPr marL="50800" marR="50800" marT="50800" marB="50800" anchor="ctr" horzOverflow="overflow">
                    <a:lnB w="12700">
                      <a:miter lim="400000"/>
                    </a:lnB>
                  </a:tcPr>
                </a:tc>
                <a:tc>
                  <a:txBody>
                    <a:bodyPr/>
                    <a:lstStyle/>
                    <a:p>
                      <a:pPr algn="ctr" defTabSz="914400">
                        <a:defRPr sz="1800">
                          <a:solidFill>
                            <a:srgbClr val="000000"/>
                          </a:solidFill>
                        </a:defRPr>
                      </a:pPr>
                      <a:r>
                        <a:rPr sz="1700">
                          <a:solidFill>
                            <a:srgbClr val="504E4E"/>
                          </a:solidFill>
                        </a:rPr>
                        <a:t>44.19</a:t>
                      </a:r>
                    </a:p>
                  </a:txBody>
                  <a:tcPr marL="50800" marR="50800" marT="50800" marB="50800" anchor="ctr" horzOverflow="overflow">
                    <a:lnR w="12700">
                      <a:miter lim="400000"/>
                    </a:lnR>
                    <a:lnB w="12700">
                      <a:miter lim="400000"/>
                    </a:lnB>
                  </a:tcPr>
                </a:tc>
                <a:extLst>
                  <a:ext uri="{0D108BD9-81ED-4DB2-BD59-A6C34878D82A}">
                    <a16:rowId xmlns:a16="http://schemas.microsoft.com/office/drawing/2014/main" val="10002"/>
                  </a:ext>
                </a:extLst>
              </a:tr>
            </a:tbl>
          </a:graphicData>
        </a:graphic>
      </p:graphicFrame>
      <p:sp>
        <p:nvSpPr>
          <p:cNvPr id="107" name="Ford and General Motors are the two biggest automakers in the United States and are also big players on the world stage."/>
          <p:cNvSpPr txBox="1"/>
          <p:nvPr/>
        </p:nvSpPr>
        <p:spPr>
          <a:xfrm>
            <a:off x="765274" y="621551"/>
            <a:ext cx="102657" cy="42627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nSpc>
                <a:spcPct val="150000"/>
              </a:lnSpc>
              <a:defRPr sz="1600" cap="none" spc="0">
                <a:solidFill>
                  <a:srgbClr val="424242"/>
                </a:solidFill>
              </a:defRPr>
            </a:lvl1pPr>
          </a:lstStyle>
          <a:p>
            <a:endParaRPr dirty="0"/>
          </a:p>
        </p:txBody>
      </p:sp>
      <p:sp>
        <p:nvSpPr>
          <p:cNvPr id="108" name="Ford &amp; general motors manage their inventory quite well"/>
          <p:cNvSpPr txBox="1"/>
          <p:nvPr/>
        </p:nvSpPr>
        <p:spPr>
          <a:xfrm>
            <a:off x="2101899" y="12934999"/>
            <a:ext cx="20866002" cy="431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a:defRPr sz="2200" b="1" spc="726">
                <a:solidFill>
                  <a:schemeClr val="accent1">
                    <a:hueOff val="47394"/>
                    <a:satOff val="-25753"/>
                    <a:lumOff val="-7544"/>
                  </a:schemeClr>
                </a:solidFill>
              </a:defRPr>
            </a:lvl1pPr>
          </a:lstStyle>
          <a:p>
            <a:r>
              <a:rPr dirty="0"/>
              <a:t>Ford &amp; general motors manage their inventory quite well</a:t>
            </a:r>
          </a:p>
        </p:txBody>
      </p:sp>
    </p:spTree>
  </p:cSld>
  <p:clrMapOvr>
    <a:masterClrMapping/>
  </p:clrMapOvr>
  <mc:AlternateContent xmlns:mc="http://schemas.openxmlformats.org/markup-compatibility/2006" xmlns:p14="http://schemas.microsoft.com/office/powerpoint/2010/main">
    <mc:Choice Requires="p14">
      <p:transition spd="slow" p14:dur="2000">
        <p:push/>
      </p:transition>
    </mc:Choice>
    <mc:Fallback xmlns="" xmlns:m="http://schemas.openxmlformats.org/officeDocument/2006/math" xmlns:a14="http://schemas.microsoft.com/office/drawing/2010/main">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Rectangle"/>
          <p:cNvSpPr/>
          <p:nvPr/>
        </p:nvSpPr>
        <p:spPr>
          <a:xfrm>
            <a:off x="10921999" y="8625863"/>
            <a:ext cx="2540001" cy="198364"/>
          </a:xfrm>
          <a:prstGeom prst="rect">
            <a:avLst/>
          </a:prstGeom>
          <a:solidFill>
            <a:srgbClr val="2645BC"/>
          </a:solidFill>
          <a:ln w="12700">
            <a:miter lim="400000"/>
          </a:ln>
        </p:spPr>
        <p:txBody>
          <a:bodyPr lIns="38100" tIns="38100" rIns="38100" bIns="38100" anchor="ctr"/>
          <a:lstStyle/>
          <a:p>
            <a:pPr algn="ctr">
              <a:defRPr sz="1800" spc="90" baseline="-22222">
                <a:solidFill>
                  <a:srgbClr val="FFFFFF"/>
                </a:solidFill>
              </a:defRPr>
            </a:pPr>
            <a:endParaRPr/>
          </a:p>
        </p:txBody>
      </p:sp>
      <p:sp>
        <p:nvSpPr>
          <p:cNvPr id="183" name="01"/>
          <p:cNvSpPr txBox="1">
            <a:spLocks noGrp="1"/>
          </p:cNvSpPr>
          <p:nvPr>
            <p:ph type="sldNum" sz="quarter" idx="4294967295"/>
          </p:nvPr>
        </p:nvSpPr>
        <p:spPr>
          <a:xfrm>
            <a:off x="2403570" y="2335301"/>
            <a:ext cx="4352182" cy="467360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8</a:t>
            </a:fld>
            <a:endParaRPr/>
          </a:p>
        </p:txBody>
      </p:sp>
      <p:sp>
        <p:nvSpPr>
          <p:cNvPr id="184" name="Dynamically embrace future-proof web-readiness vis-a-vis team driven value. Dramatically incentivize interdependent e-commerce vis-a-vis equity invested architectures. Interactively reintermediate client-centered supply chains through cross-unit human ca"/>
          <p:cNvSpPr txBox="1">
            <a:spLocks noGrp="1"/>
          </p:cNvSpPr>
          <p:nvPr>
            <p:ph type="subTitle" sz="quarter" idx="4294967295"/>
          </p:nvPr>
        </p:nvSpPr>
        <p:spPr>
          <a:xfrm>
            <a:off x="10894155" y="5035719"/>
            <a:ext cx="11203845" cy="2760641"/>
          </a:xfrm>
          <a:prstGeom prst="rect">
            <a:avLst/>
          </a:prstGeom>
          <a:noFill/>
        </p:spPr>
        <p:txBody>
          <a:bodyPr lIns="0" tIns="0" rIns="0" bIns="0" anchor="t"/>
          <a:lstStyle>
            <a:lvl1pPr defTabSz="825500">
              <a:lnSpc>
                <a:spcPct val="150000"/>
              </a:lnSpc>
              <a:defRPr sz="1600" spc="0">
                <a:solidFill>
                  <a:srgbClr val="424242"/>
                </a:solidFill>
              </a:defRPr>
            </a:lvl1pPr>
          </a:lstStyle>
          <a:p>
            <a:pPr marL="285750" indent="-285750">
              <a:buFont typeface="Arial" panose="020B0604020202020204" pitchFamily="34" charset="0"/>
              <a:buChar char="•"/>
            </a:pPr>
            <a:r>
              <a:rPr lang="en-US" sz="3200" dirty="0"/>
              <a:t>Trading Volume Definition: </a:t>
            </a:r>
            <a:r>
              <a:rPr lang="en-US" sz="3200" dirty="0">
                <a:hlinkClick r:id="rId2"/>
              </a:rPr>
              <a:t>Investopedia.com</a:t>
            </a:r>
            <a:endParaRPr lang="en-US" sz="3200" dirty="0"/>
          </a:p>
          <a:p>
            <a:pPr marL="285750" indent="-285750">
              <a:buFont typeface="Arial" panose="020B0604020202020204" pitchFamily="34" charset="0"/>
              <a:buChar char="•"/>
            </a:pPr>
            <a:r>
              <a:rPr lang="en-US" sz="3200" dirty="0"/>
              <a:t>Stock Price Definition: </a:t>
            </a:r>
            <a:r>
              <a:rPr lang="en-US" sz="3200" dirty="0">
                <a:hlinkClick r:id="rId3"/>
              </a:rPr>
              <a:t>Corporate Finance Institute</a:t>
            </a:r>
            <a:endParaRPr lang="en-US" sz="3200" dirty="0"/>
          </a:p>
          <a:p>
            <a:pPr marL="285750" indent="-285750">
              <a:buFont typeface="Arial" panose="020B0604020202020204" pitchFamily="34" charset="0"/>
              <a:buChar char="•"/>
            </a:pPr>
            <a:r>
              <a:rPr lang="en-US" sz="3200" dirty="0"/>
              <a:t>Days Inventory Outstanding Formula: </a:t>
            </a:r>
            <a:r>
              <a:rPr lang="en-US" sz="3200" dirty="0">
                <a:hlinkClick r:id="rId4"/>
              </a:rPr>
              <a:t>Investopedia.com</a:t>
            </a:r>
            <a:endParaRPr lang="en-US" sz="3200" dirty="0"/>
          </a:p>
          <a:p>
            <a:pPr marL="285750" indent="-285750">
              <a:buFont typeface="Arial" panose="020B0604020202020204" pitchFamily="34" charset="0"/>
              <a:buChar char="•"/>
            </a:pPr>
            <a:r>
              <a:rPr lang="en-US" sz="3200" dirty="0"/>
              <a:t>S&amp;P Global Data</a:t>
            </a:r>
          </a:p>
          <a:p>
            <a:pPr marL="285750" indent="-285750">
              <a:buFont typeface="Arial" panose="020B0604020202020204" pitchFamily="34" charset="0"/>
              <a:buChar char="•"/>
            </a:pPr>
            <a:endParaRPr sz="3200" dirty="0"/>
          </a:p>
        </p:txBody>
      </p:sp>
      <p:sp>
        <p:nvSpPr>
          <p:cNvPr id="185" name="Horizontal gallery slide"/>
          <p:cNvSpPr txBox="1">
            <a:spLocks noGrp="1"/>
          </p:cNvSpPr>
          <p:nvPr>
            <p:ph type="ctrTitle" idx="4294967295"/>
          </p:nvPr>
        </p:nvSpPr>
        <p:spPr>
          <a:xfrm>
            <a:off x="3550380" y="1758999"/>
            <a:ext cx="5715001" cy="4538641"/>
          </a:xfrm>
          <a:prstGeom prst="rect">
            <a:avLst/>
          </a:prstGeom>
        </p:spPr>
        <p:txBody>
          <a:bodyPr lIns="0" tIns="0" rIns="0" bIns="0"/>
          <a:lstStyle>
            <a:lvl1pPr algn="l">
              <a:buClr>
                <a:srgbClr val="F15533"/>
              </a:buClr>
              <a:defRPr sz="6000">
                <a:solidFill>
                  <a:srgbClr val="141417"/>
                </a:solidFill>
              </a:defRPr>
            </a:lvl1pPr>
          </a:lstStyle>
          <a:p>
            <a:r>
              <a:rPr lang="en-US" dirty="0"/>
              <a:t>Resources</a:t>
            </a:r>
            <a:endParaRPr dirty="0"/>
          </a:p>
        </p:txBody>
      </p:sp>
      <p:sp>
        <p:nvSpPr>
          <p:cNvPr id="186" name="Completely facilitate corporate strategic theme."/>
          <p:cNvSpPr txBox="1"/>
          <p:nvPr/>
        </p:nvSpPr>
        <p:spPr>
          <a:xfrm>
            <a:off x="10894155" y="3092135"/>
            <a:ext cx="11878759" cy="17266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lvl1pPr>
              <a:lnSpc>
                <a:spcPct val="120000"/>
              </a:lnSpc>
              <a:defRPr sz="2000" spc="100">
                <a:solidFill>
                  <a:srgbClr val="919191"/>
                </a:solidFill>
              </a:defRPr>
            </a:lvl1pPr>
          </a:lstStyle>
          <a:p>
            <a:r>
              <a:rPr lang="en-US" sz="4000" b="1" dirty="0"/>
              <a:t>Links to resources of formulas &amp; definitions</a:t>
            </a:r>
            <a:endParaRPr sz="4000" b="1" dirty="0"/>
          </a:p>
        </p:txBody>
      </p:sp>
      <p:sp>
        <p:nvSpPr>
          <p:cNvPr id="2" name="Dynamically embrace future-proof web-readiness vis-a-vis team driven value. Dramatically incentivize interdependent e-commerce vis-a-vis equity invested architectures. Interactively reintermediate client-centered supply chains through cross-unit human ca">
            <a:extLst>
              <a:ext uri="{FF2B5EF4-FFF2-40B4-BE49-F238E27FC236}">
                <a16:creationId xmlns:a16="http://schemas.microsoft.com/office/drawing/2014/main" id="{83D626D7-B3ED-B537-BB61-480FB8D857AF}"/>
              </a:ext>
            </a:extLst>
          </p:cNvPr>
          <p:cNvSpPr txBox="1">
            <a:spLocks/>
          </p:cNvSpPr>
          <p:nvPr/>
        </p:nvSpPr>
        <p:spPr>
          <a:xfrm>
            <a:off x="10922000" y="9243544"/>
            <a:ext cx="10181772" cy="2760641"/>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t"/>
          <a:lstStyle>
            <a:lvl1pPr marL="0" marR="0" indent="0" algn="l" defTabSz="825500" rtl="0" latinLnBrk="0">
              <a:lnSpc>
                <a:spcPct val="150000"/>
              </a:lnSpc>
              <a:spcBef>
                <a:spcPts val="0"/>
              </a:spcBef>
              <a:spcAft>
                <a:spcPts val="0"/>
              </a:spcAft>
              <a:buClrTx/>
              <a:buSzTx/>
              <a:buFontTx/>
              <a:buNone/>
              <a:tabLst/>
              <a:defRPr sz="1600" b="0" i="0" u="none" strike="noStrike" cap="none" spc="0" baseline="0">
                <a:solidFill>
                  <a:srgbClr val="424242"/>
                </a:solidFill>
                <a:uFillTx/>
                <a:latin typeface="+mn-lt"/>
                <a:ea typeface="+mn-ea"/>
                <a:cs typeface="+mn-cs"/>
                <a:sym typeface="Helvetica"/>
              </a:defRPr>
            </a:lvl1pPr>
            <a:lvl2pPr marL="0" marR="0" indent="228600" algn="l" defTabSz="762000" rtl="0" latinLnBrk="0">
              <a:lnSpc>
                <a:spcPct val="100000"/>
              </a:lnSpc>
              <a:spcBef>
                <a:spcPts val="0"/>
              </a:spcBef>
              <a:spcAft>
                <a:spcPts val="0"/>
              </a:spcAft>
              <a:buClrTx/>
              <a:buSzTx/>
              <a:buFontTx/>
              <a:buNone/>
              <a:tabLst/>
              <a:defRPr sz="2000" b="0" i="0" u="none" strike="noStrike" cap="none" spc="59" baseline="0">
                <a:solidFill>
                  <a:srgbClr val="FFFFFF"/>
                </a:solidFill>
                <a:uFillTx/>
                <a:latin typeface="+mn-lt"/>
                <a:ea typeface="+mn-ea"/>
                <a:cs typeface="+mn-cs"/>
                <a:sym typeface="Helvetica"/>
              </a:defRPr>
            </a:lvl2pPr>
            <a:lvl3pPr marL="0" marR="0" indent="457200" algn="l" defTabSz="762000" rtl="0" latinLnBrk="0">
              <a:lnSpc>
                <a:spcPct val="100000"/>
              </a:lnSpc>
              <a:spcBef>
                <a:spcPts val="0"/>
              </a:spcBef>
              <a:spcAft>
                <a:spcPts val="0"/>
              </a:spcAft>
              <a:buClrTx/>
              <a:buSzTx/>
              <a:buFontTx/>
              <a:buNone/>
              <a:tabLst/>
              <a:defRPr sz="2000" b="0" i="0" u="none" strike="noStrike" cap="none" spc="59" baseline="0">
                <a:solidFill>
                  <a:srgbClr val="FFFFFF"/>
                </a:solidFill>
                <a:uFillTx/>
                <a:latin typeface="+mn-lt"/>
                <a:ea typeface="+mn-ea"/>
                <a:cs typeface="+mn-cs"/>
                <a:sym typeface="Helvetica"/>
              </a:defRPr>
            </a:lvl3pPr>
            <a:lvl4pPr marL="0" marR="0" indent="685800" algn="l" defTabSz="762000" rtl="0" latinLnBrk="0">
              <a:lnSpc>
                <a:spcPct val="100000"/>
              </a:lnSpc>
              <a:spcBef>
                <a:spcPts val="0"/>
              </a:spcBef>
              <a:spcAft>
                <a:spcPts val="0"/>
              </a:spcAft>
              <a:buClrTx/>
              <a:buSzTx/>
              <a:buFontTx/>
              <a:buNone/>
              <a:tabLst/>
              <a:defRPr sz="2000" b="0" i="0" u="none" strike="noStrike" cap="none" spc="59" baseline="0">
                <a:solidFill>
                  <a:srgbClr val="FFFFFF"/>
                </a:solidFill>
                <a:uFillTx/>
                <a:latin typeface="+mn-lt"/>
                <a:ea typeface="+mn-ea"/>
                <a:cs typeface="+mn-cs"/>
                <a:sym typeface="Helvetica"/>
              </a:defRPr>
            </a:lvl4pPr>
            <a:lvl5pPr marL="0" marR="0" indent="914400" algn="l" defTabSz="762000" rtl="0" latinLnBrk="0">
              <a:lnSpc>
                <a:spcPct val="100000"/>
              </a:lnSpc>
              <a:spcBef>
                <a:spcPts val="0"/>
              </a:spcBef>
              <a:spcAft>
                <a:spcPts val="0"/>
              </a:spcAft>
              <a:buClrTx/>
              <a:buSzTx/>
              <a:buFontTx/>
              <a:buNone/>
              <a:tabLst/>
              <a:defRPr sz="2000" b="0" i="0" u="none" strike="noStrike" cap="none" spc="59" baseline="0">
                <a:solidFill>
                  <a:srgbClr val="FFFFFF"/>
                </a:solidFill>
                <a:uFillTx/>
                <a:latin typeface="+mn-lt"/>
                <a:ea typeface="+mn-ea"/>
                <a:cs typeface="+mn-cs"/>
                <a:sym typeface="Helvetica"/>
              </a:defRPr>
            </a:lvl5pPr>
            <a:lvl6pPr marL="0" marR="0" indent="1143000" algn="l" defTabSz="762000" rtl="0" latinLnBrk="0">
              <a:lnSpc>
                <a:spcPct val="100000"/>
              </a:lnSpc>
              <a:spcBef>
                <a:spcPts val="0"/>
              </a:spcBef>
              <a:spcAft>
                <a:spcPts val="0"/>
              </a:spcAft>
              <a:buClrTx/>
              <a:buSzTx/>
              <a:buFontTx/>
              <a:buNone/>
              <a:tabLst/>
              <a:defRPr sz="2000" b="0" i="0" u="none" strike="noStrike" cap="none" spc="59" baseline="0">
                <a:solidFill>
                  <a:srgbClr val="FFFFFF"/>
                </a:solidFill>
                <a:uFillTx/>
                <a:latin typeface="+mn-lt"/>
                <a:ea typeface="+mn-ea"/>
                <a:cs typeface="+mn-cs"/>
                <a:sym typeface="Helvetica"/>
              </a:defRPr>
            </a:lvl6pPr>
            <a:lvl7pPr marL="0" marR="0" indent="1371600" algn="l" defTabSz="762000" rtl="0" latinLnBrk="0">
              <a:lnSpc>
                <a:spcPct val="100000"/>
              </a:lnSpc>
              <a:spcBef>
                <a:spcPts val="0"/>
              </a:spcBef>
              <a:spcAft>
                <a:spcPts val="0"/>
              </a:spcAft>
              <a:buClrTx/>
              <a:buSzTx/>
              <a:buFontTx/>
              <a:buNone/>
              <a:tabLst/>
              <a:defRPr sz="2000" b="0" i="0" u="none" strike="noStrike" cap="none" spc="59" baseline="0">
                <a:solidFill>
                  <a:srgbClr val="FFFFFF"/>
                </a:solidFill>
                <a:uFillTx/>
                <a:latin typeface="+mn-lt"/>
                <a:ea typeface="+mn-ea"/>
                <a:cs typeface="+mn-cs"/>
                <a:sym typeface="Helvetica"/>
              </a:defRPr>
            </a:lvl7pPr>
            <a:lvl8pPr marL="0" marR="0" indent="1600200" algn="l" defTabSz="762000" rtl="0" latinLnBrk="0">
              <a:lnSpc>
                <a:spcPct val="100000"/>
              </a:lnSpc>
              <a:spcBef>
                <a:spcPts val="0"/>
              </a:spcBef>
              <a:spcAft>
                <a:spcPts val="0"/>
              </a:spcAft>
              <a:buClrTx/>
              <a:buSzTx/>
              <a:buFontTx/>
              <a:buNone/>
              <a:tabLst/>
              <a:defRPr sz="2000" b="0" i="0" u="none" strike="noStrike" cap="none" spc="59" baseline="0">
                <a:solidFill>
                  <a:srgbClr val="FFFFFF"/>
                </a:solidFill>
                <a:uFillTx/>
                <a:latin typeface="+mn-lt"/>
                <a:ea typeface="+mn-ea"/>
                <a:cs typeface="+mn-cs"/>
                <a:sym typeface="Helvetica"/>
              </a:defRPr>
            </a:lvl8pPr>
            <a:lvl9pPr marL="0" marR="0" indent="1828800" algn="l" defTabSz="762000" rtl="0" latinLnBrk="0">
              <a:lnSpc>
                <a:spcPct val="100000"/>
              </a:lnSpc>
              <a:spcBef>
                <a:spcPts val="0"/>
              </a:spcBef>
              <a:spcAft>
                <a:spcPts val="0"/>
              </a:spcAft>
              <a:buClrTx/>
              <a:buSzTx/>
              <a:buFontTx/>
              <a:buNone/>
              <a:tabLst/>
              <a:defRPr sz="2000" b="0" i="0" u="none" strike="noStrike" cap="none" spc="59" baseline="0">
                <a:solidFill>
                  <a:srgbClr val="FFFFFF"/>
                </a:solidFill>
                <a:uFillTx/>
                <a:latin typeface="+mn-lt"/>
                <a:ea typeface="+mn-ea"/>
                <a:cs typeface="+mn-cs"/>
                <a:sym typeface="Helvetica"/>
              </a:defRPr>
            </a:lvl9pPr>
          </a:lstStyle>
          <a:p>
            <a:pPr hangingPunct="1"/>
            <a:r>
              <a:rPr lang="en-US" sz="2400" dirty="0"/>
              <a:t>Analysis of Ford and GM were conducted in Databricks using SQL and Python, and further visualizations and correlations were performed in R.</a:t>
            </a:r>
          </a:p>
          <a:p>
            <a:pPr marL="285750" indent="-285750" hangingPunct="1">
              <a:buFont typeface="Arial" panose="020B0604020202020204" pitchFamily="34" charset="0"/>
              <a:buChar char="•"/>
            </a:pPr>
            <a:endParaRPr lang="en-US" sz="3200" dirty="0"/>
          </a:p>
        </p:txBody>
      </p:sp>
    </p:spTree>
  </p:cSld>
  <p:clrMapOvr>
    <a:masterClrMapping/>
  </p:clrMapOvr>
  <mc:AlternateContent xmlns:mc="http://schemas.openxmlformats.org/markup-compatibility/2006" xmlns:p14="http://schemas.microsoft.com/office/powerpoint/2010/main">
    <mc:Choice Requires="p14">
      <p:transition spd="slow" p14:dur="2000">
        <p14:prism dir="r"/>
      </p:transition>
    </mc:Choice>
    <mc:Fallback xmlns:a14="http://schemas.microsoft.com/office/drawing/2010/main" xmlns:m="http://schemas.openxmlformats.org/officeDocument/2006/math"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FFFFFF"/>
            </a:gs>
            <a:gs pos="100000">
              <a:srgbClr val="141417"/>
            </a:gs>
          </a:gsLst>
          <a:lin ang="3600000" scaled="0"/>
        </a:gradFill>
        <a:effectLst/>
      </p:bgPr>
    </p:bg>
    <p:spTree>
      <p:nvGrpSpPr>
        <p:cNvPr id="1" name=""/>
        <p:cNvGrpSpPr/>
        <p:nvPr/>
      </p:nvGrpSpPr>
      <p:grpSpPr>
        <a:xfrm>
          <a:off x="0" y="0"/>
          <a:ext cx="0" cy="0"/>
          <a:chOff x="0" y="0"/>
          <a:chExt cx="0" cy="0"/>
        </a:xfrm>
      </p:grpSpPr>
      <p:pic>
        <p:nvPicPr>
          <p:cNvPr id="110" name="car_sale.jpg" descr="car_sale.jpg"/>
          <p:cNvPicPr>
            <a:picLocks noChangeAspect="1"/>
          </p:cNvPicPr>
          <p:nvPr/>
        </p:nvPicPr>
        <p:blipFill rotWithShape="1">
          <a:blip r:embed="rId2">
            <a:alphaModFix amt="33000"/>
          </a:blip>
          <a:srcRect l="3217" t="10529" r="3191" b="10529"/>
          <a:stretch/>
        </p:blipFill>
        <p:spPr>
          <a:xfrm>
            <a:off x="-49729" y="-1"/>
            <a:ext cx="24434801" cy="13716001"/>
          </a:xfrm>
          <a:prstGeom prst="rect">
            <a:avLst/>
          </a:prstGeom>
          <a:ln w="12700">
            <a:miter lim="400000"/>
          </a:ln>
        </p:spPr>
      </p:pic>
      <p:sp>
        <p:nvSpPr>
          <p:cNvPr id="111" name="Thank YOU"/>
          <p:cNvSpPr/>
          <p:nvPr/>
        </p:nvSpPr>
        <p:spPr>
          <a:xfrm>
            <a:off x="3302000" y="4330808"/>
            <a:ext cx="17780000" cy="342335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b"/>
          <a:lstStyle>
            <a:lvl1pPr algn="ctr">
              <a:defRPr sz="14100" b="1" spc="1691">
                <a:solidFill>
                  <a:srgbClr val="FFFFFF"/>
                </a:solidFill>
              </a:defRPr>
            </a:lvl1pPr>
          </a:lstStyle>
          <a:p>
            <a:r>
              <a:t>Thank YOU</a:t>
            </a:r>
          </a:p>
        </p:txBody>
      </p:sp>
      <p:sp>
        <p:nvSpPr>
          <p:cNvPr id="2" name="Rectangle">
            <a:extLst>
              <a:ext uri="{FF2B5EF4-FFF2-40B4-BE49-F238E27FC236}">
                <a16:creationId xmlns:a16="http://schemas.microsoft.com/office/drawing/2014/main" id="{945D1FE4-B414-A6FA-A7DA-3D08F0172394}"/>
              </a:ext>
            </a:extLst>
          </p:cNvPr>
          <p:cNvSpPr/>
          <p:nvPr/>
        </p:nvSpPr>
        <p:spPr>
          <a:xfrm>
            <a:off x="10894155" y="-1"/>
            <a:ext cx="2540001" cy="198365"/>
          </a:xfrm>
          <a:prstGeom prst="rect">
            <a:avLst/>
          </a:prstGeom>
          <a:solidFill>
            <a:srgbClr val="3866AE"/>
          </a:solidFill>
          <a:ln w="12700">
            <a:miter lim="400000"/>
          </a:ln>
        </p:spPr>
        <p:txBody>
          <a:bodyPr lIns="190500" tIns="190500" rIns="190500" bIns="190500"/>
          <a:lstStyle/>
          <a:p>
            <a:pPr algn="ctr">
              <a:defRPr sz="1800" spc="90" baseline="-22222">
                <a:solidFill>
                  <a:srgbClr val="FFFFFF"/>
                </a:solidFill>
              </a:defRPr>
            </a:pPr>
            <a:endParaRPr/>
          </a:p>
        </p:txBody>
      </p:sp>
    </p:spTree>
  </p:cSld>
  <p:clrMapOvr>
    <a:masterClrMapping/>
  </p:clrMapOvr>
  <mc:AlternateContent xmlns:mc="http://schemas.openxmlformats.org/markup-compatibility/2006" xmlns:p14="http://schemas.microsoft.com/office/powerpoint/2010/main">
    <mc:Choice Requires="p14">
      <p:transition spd="slow" p14:dur="1500">
        <p14:flip dir="r"/>
      </p:transition>
    </mc:Choice>
    <mc:Fallback xmlns="" xmlns:m="http://schemas.openxmlformats.org/officeDocument/2006/math" xmlns:a14="http://schemas.microsoft.com/office/drawing/2010/main">
      <p:transition spd="slow">
        <p:fade/>
      </p:transition>
    </mc:Fallback>
  </mc:AlternateContent>
</p:sld>
</file>

<file path=ppt/theme/theme1.xml><?xml version="1.0" encoding="utf-8"?>
<a:theme xmlns:a="http://schemas.openxmlformats.org/drawingml/2006/main" name="White">
  <a:themeElements>
    <a:clrScheme name="White">
      <a:dk1>
        <a:srgbClr val="FFFFFF"/>
      </a:dk1>
      <a:lt1>
        <a:srgbClr val="AFAFA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a:ea typeface="Helvetica"/>
        <a:cs typeface="Helvetica"/>
      </a:majorFont>
      <a:minorFont>
        <a:latin typeface="Helvetica"/>
        <a:ea typeface="Helvetica"/>
        <a:cs typeface="Helvetica"/>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141417"/>
        </a:solidFill>
        <a:ln w="12700" cap="flat">
          <a:noFill/>
          <a:miter lim="400000"/>
        </a:ln>
        <a:effectLst/>
        <a:sp3d/>
      </a:spPr>
      <a:bodyPr rot="0" spcFirstLastPara="1" vertOverflow="overflow" horzOverflow="overflow" vert="horz" wrap="square" lIns="190500" tIns="190500" rIns="190500" bIns="190500" numCol="1" spcCol="38100" rtlCol="0" anchor="t">
        <a:spAutoFit/>
      </a:bodyPr>
      <a:lstStyle>
        <a:defPPr marL="0" marR="0" indent="0" algn="ctr" defTabSz="825500" rtl="0" fontAlgn="auto" latinLnBrk="0" hangingPunct="0">
          <a:lnSpc>
            <a:spcPct val="100000"/>
          </a:lnSpc>
          <a:spcBef>
            <a:spcPts val="0"/>
          </a:spcBef>
          <a:spcAft>
            <a:spcPts val="0"/>
          </a:spcAft>
          <a:buClrTx/>
          <a:buSzTx/>
          <a:buFontTx/>
          <a:buNone/>
          <a:tabLst/>
          <a:defRPr kumimoji="0" sz="1800" b="0" i="0" u="none" strike="noStrike" cap="all" spc="90" normalizeH="0" baseline="-22222">
            <a:ln>
              <a:noFill/>
            </a:ln>
            <a:solidFill>
              <a:srgbClr val="FFFFFF"/>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474B57"/>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825500" rtl="0" fontAlgn="auto" latinLnBrk="0" hangingPunct="0">
          <a:lnSpc>
            <a:spcPct val="100000"/>
          </a:lnSpc>
          <a:spcBef>
            <a:spcPts val="0"/>
          </a:spcBef>
          <a:spcAft>
            <a:spcPts val="0"/>
          </a:spcAft>
          <a:buClrTx/>
          <a:buSzTx/>
          <a:buFontTx/>
          <a:buNone/>
          <a:tabLst/>
          <a:defRPr kumimoji="0" sz="3600" b="0" i="0" u="none" strike="noStrike" cap="all" spc="1188" normalizeH="0" baseline="0">
            <a:ln>
              <a:noFill/>
            </a:ln>
            <a:solidFill>
              <a:srgbClr val="AFAFAF"/>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a:ea typeface="Helvetica"/>
        <a:cs typeface="Helvetica"/>
      </a:majorFont>
      <a:minorFont>
        <a:latin typeface="Helvetica"/>
        <a:ea typeface="Helvetica"/>
        <a:cs typeface="Helvetica"/>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141417"/>
        </a:solidFill>
        <a:ln w="12700" cap="flat">
          <a:noFill/>
          <a:miter lim="400000"/>
        </a:ln>
        <a:effectLst/>
        <a:sp3d/>
      </a:spPr>
      <a:bodyPr rot="0" spcFirstLastPara="1" vertOverflow="overflow" horzOverflow="overflow" vert="horz" wrap="square" lIns="190500" tIns="190500" rIns="190500" bIns="190500" numCol="1" spcCol="38100" rtlCol="0" anchor="t">
        <a:spAutoFit/>
      </a:bodyPr>
      <a:lstStyle>
        <a:defPPr marL="0" marR="0" indent="0" algn="ctr" defTabSz="825500" rtl="0" fontAlgn="auto" latinLnBrk="0" hangingPunct="0">
          <a:lnSpc>
            <a:spcPct val="100000"/>
          </a:lnSpc>
          <a:spcBef>
            <a:spcPts val="0"/>
          </a:spcBef>
          <a:spcAft>
            <a:spcPts val="0"/>
          </a:spcAft>
          <a:buClrTx/>
          <a:buSzTx/>
          <a:buFontTx/>
          <a:buNone/>
          <a:tabLst/>
          <a:defRPr kumimoji="0" sz="1800" b="0" i="0" u="none" strike="noStrike" cap="all" spc="90" normalizeH="0" baseline="-22222">
            <a:ln>
              <a:noFill/>
            </a:ln>
            <a:solidFill>
              <a:srgbClr val="FFFFFF"/>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474B57"/>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825500" rtl="0" fontAlgn="auto" latinLnBrk="0" hangingPunct="0">
          <a:lnSpc>
            <a:spcPct val="100000"/>
          </a:lnSpc>
          <a:spcBef>
            <a:spcPts val="0"/>
          </a:spcBef>
          <a:spcAft>
            <a:spcPts val="0"/>
          </a:spcAft>
          <a:buClrTx/>
          <a:buSzTx/>
          <a:buFontTx/>
          <a:buNone/>
          <a:tabLst/>
          <a:defRPr kumimoji="0" sz="3600" b="0" i="0" u="none" strike="noStrike" cap="all" spc="1188" normalizeH="0" baseline="0">
            <a:ln>
              <a:noFill/>
            </a:ln>
            <a:solidFill>
              <a:srgbClr val="AFAFAF"/>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45</TotalTime>
  <Words>767</Words>
  <Application>Microsoft Office PowerPoint</Application>
  <PresentationFormat>Custom</PresentationFormat>
  <Paragraphs>82</Paragraphs>
  <Slides>9</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Gill Sans</vt:lpstr>
      <vt:lpstr>Helvetica</vt:lpstr>
      <vt:lpstr>Helvetica Neue</vt:lpstr>
      <vt:lpstr>White</vt:lpstr>
      <vt:lpstr>PowerPoint Presentation</vt:lpstr>
      <vt:lpstr>General Motors fares better than the competition</vt:lpstr>
      <vt:lpstr>PowerPoint Presentation</vt:lpstr>
      <vt:lpstr>A look at the shareholders of Ford Motor company</vt:lpstr>
      <vt:lpstr>PowerPoint Presentation</vt:lpstr>
      <vt:lpstr>PowerPoint Presentation</vt:lpstr>
      <vt:lpstr>Inventory Analysis</vt:lpstr>
      <vt:lpstr>Resources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Jennie Franco</cp:lastModifiedBy>
  <cp:revision>3</cp:revision>
  <dcterms:modified xsi:type="dcterms:W3CDTF">2023-05-12T16:30:01Z</dcterms:modified>
</cp:coreProperties>
</file>